
<file path=[Content_Types].xml><?xml version="1.0" encoding="utf-8"?>
<Types xmlns="http://schemas.openxmlformats.org/package/2006/content-types">
  <Default Extension="xml" ContentType="application/xml"/>
  <Default Extension="gif" ContentType="image/gif"/>
  <Default Extension="jpeg" ContentType="image/jpeg"/>
  <Default Extension="jpg" ContentType="image/jpeg"/>
  <Default Extension="rels" ContentType="application/vnd.openxmlformats-package.relationships+xml"/>
  <Default Extension="wdp" ContentType="image/vnd.ms-photo"/>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xml" ContentType="application/vnd.openxmlformats-officedocument.themeOverride+xml"/>
  <Override PartName="/ppt/notesSlides/notesSlide56.xml" ContentType="application/vnd.openxmlformats-officedocument.presentationml.notesSlide+xml"/>
  <Override PartName="/ppt/theme/themeOverride2.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1"/>
  </p:sldMasterIdLst>
  <p:notesMasterIdLst>
    <p:notesMasterId r:id="rId67"/>
  </p:notesMasterIdLst>
  <p:sldIdLst>
    <p:sldId id="256" r:id="rId2"/>
    <p:sldId id="257" r:id="rId3"/>
    <p:sldId id="258" r:id="rId4"/>
    <p:sldId id="259" r:id="rId5"/>
    <p:sldId id="318" r:id="rId6"/>
    <p:sldId id="260" r:id="rId7"/>
    <p:sldId id="263" r:id="rId8"/>
    <p:sldId id="261" r:id="rId9"/>
    <p:sldId id="262" r:id="rId10"/>
    <p:sldId id="325" r:id="rId11"/>
    <p:sldId id="264" r:id="rId12"/>
    <p:sldId id="265" r:id="rId13"/>
    <p:sldId id="326" r:id="rId14"/>
    <p:sldId id="266" r:id="rId15"/>
    <p:sldId id="267" r:id="rId16"/>
    <p:sldId id="269" r:id="rId17"/>
    <p:sldId id="270" r:id="rId18"/>
    <p:sldId id="271" r:id="rId19"/>
    <p:sldId id="272" r:id="rId20"/>
    <p:sldId id="273" r:id="rId21"/>
    <p:sldId id="274" r:id="rId22"/>
    <p:sldId id="275" r:id="rId23"/>
    <p:sldId id="276" r:id="rId24"/>
    <p:sldId id="277" r:id="rId25"/>
    <p:sldId id="302" r:id="rId26"/>
    <p:sldId id="280" r:id="rId27"/>
    <p:sldId id="281" r:id="rId28"/>
    <p:sldId id="286" r:id="rId29"/>
    <p:sldId id="282" r:id="rId30"/>
    <p:sldId id="283" r:id="rId31"/>
    <p:sldId id="284" r:id="rId32"/>
    <p:sldId id="285" r:id="rId33"/>
    <p:sldId id="289" r:id="rId34"/>
    <p:sldId id="307" r:id="rId35"/>
    <p:sldId id="288" r:id="rId36"/>
    <p:sldId id="291" r:id="rId37"/>
    <p:sldId id="292" r:id="rId38"/>
    <p:sldId id="321" r:id="rId39"/>
    <p:sldId id="322" r:id="rId40"/>
    <p:sldId id="324" r:id="rId41"/>
    <p:sldId id="311" r:id="rId42"/>
    <p:sldId id="296" r:id="rId43"/>
    <p:sldId id="299" r:id="rId44"/>
    <p:sldId id="298" r:id="rId45"/>
    <p:sldId id="295" r:id="rId46"/>
    <p:sldId id="293" r:id="rId47"/>
    <p:sldId id="294" r:id="rId48"/>
    <p:sldId id="297" r:id="rId49"/>
    <p:sldId id="301" r:id="rId50"/>
    <p:sldId id="316" r:id="rId51"/>
    <p:sldId id="308" r:id="rId52"/>
    <p:sldId id="309" r:id="rId53"/>
    <p:sldId id="310" r:id="rId54"/>
    <p:sldId id="314" r:id="rId55"/>
    <p:sldId id="312" r:id="rId56"/>
    <p:sldId id="315" r:id="rId57"/>
    <p:sldId id="300" r:id="rId58"/>
    <p:sldId id="317" r:id="rId59"/>
    <p:sldId id="320" r:id="rId60"/>
    <p:sldId id="287" r:id="rId61"/>
    <p:sldId id="290" r:id="rId62"/>
    <p:sldId id="323" r:id="rId63"/>
    <p:sldId id="303" r:id="rId64"/>
    <p:sldId id="304" r:id="rId65"/>
    <p:sldId id="306"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62" autoAdjust="0"/>
    <p:restoredTop sz="75745" autoAdjust="0"/>
  </p:normalViewPr>
  <p:slideViewPr>
    <p:cSldViewPr snapToGrid="0" snapToObjects="1">
      <p:cViewPr>
        <p:scale>
          <a:sx n="103" d="100"/>
          <a:sy n="103" d="100"/>
        </p:scale>
        <p:origin x="-1920" y="-208"/>
      </p:cViewPr>
      <p:guideLst>
        <p:guide orient="horz" pos="2160"/>
        <p:guide pos="287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3" d="100"/>
        <a:sy n="63" d="100"/>
      </p:scale>
      <p:origin x="0" y="0"/>
    </p:cViewPr>
  </p:sorterViewPr>
  <p:notesViewPr>
    <p:cSldViewPr snapToGrid="0" snapToObjects="1">
      <p:cViewPr varScale="1">
        <p:scale>
          <a:sx n="94" d="100"/>
          <a:sy n="94" d="100"/>
        </p:scale>
        <p:origin x="-42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64371-ABEF-6A48-9EB5-26233DF3DBD8}" type="datetimeFigureOut">
              <a:rPr lang="en-US" smtClean="0"/>
              <a:t>3/13/16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99DCF-CD50-8943-9826-4087CE49BF0B}" type="slidenum">
              <a:rPr lang="en-US" smtClean="0"/>
              <a:t>‹#›</a:t>
            </a:fld>
            <a:endParaRPr lang="en-US"/>
          </a:p>
        </p:txBody>
      </p:sp>
    </p:spTree>
    <p:extLst>
      <p:ext uri="{BB962C8B-B14F-4D97-AF65-F5344CB8AC3E}">
        <p14:creationId xmlns:p14="http://schemas.microsoft.com/office/powerpoint/2010/main" val="2345325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sword://KJV/Matthew%207:7"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file://localhost/sword/::KJV:Matthew%2024/45" TargetMode="External"/><Relationship Id="rId4" Type="http://schemas.openxmlformats.org/officeDocument/2006/relationships/hyperlink" Target="file://localhost/sword/::KJV:Matthew%2024/46" TargetMode="External"/><Relationship Id="rId5" Type="http://schemas.openxmlformats.org/officeDocument/2006/relationships/hyperlink" Target="file://localhost/sword/::KJV:Matthew%2024/47"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sword://Weymouth/Matthew%2024:48" TargetMode="External"/><Relationship Id="rId4" Type="http://schemas.openxmlformats.org/officeDocument/2006/relationships/hyperlink" Target="sword://Weymouth/Matthew%2024:49" TargetMode="External"/><Relationship Id="rId5" Type="http://schemas.openxmlformats.org/officeDocument/2006/relationships/hyperlink" Target="sword://Weymouth/Matthew%2024:50" TargetMode="External"/><Relationship Id="rId6" Type="http://schemas.openxmlformats.org/officeDocument/2006/relationships/hyperlink" Target="sword://Weymouth/Matthew%2024:51"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sword://KJV/II%20Timothy%202:3"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localhost/sword/::KJV:Psalms%2073/24" TargetMode="External"/><Relationship Id="rId4" Type="http://schemas.openxmlformats.org/officeDocument/2006/relationships/hyperlink" Target="file://localhost/sword/::KJV:Psalms%2032/8"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aseline="0" dirty="0" smtClean="0"/>
              <a:t>Exactly 30 years ago (the spring of 1986), my consecrated grandmother, Sr. Evelyn </a:t>
            </a:r>
            <a:r>
              <a:rPr lang="en-US" sz="1600" baseline="0" dirty="0" err="1" smtClean="0"/>
              <a:t>Rodell</a:t>
            </a:r>
            <a:r>
              <a:rPr lang="en-US" sz="1600" baseline="0" dirty="0" smtClean="0"/>
              <a:t>, gave me a book entitle, “The Divine Plan of The Ages”, which is authored by Charles </a:t>
            </a:r>
            <a:r>
              <a:rPr lang="en-US" sz="1600" baseline="0" dirty="0" err="1" smtClean="0"/>
              <a:t>Taze</a:t>
            </a:r>
            <a:r>
              <a:rPr lang="en-US" sz="1600" baseline="0" dirty="0" smtClean="0"/>
              <a:t> Russell.  Prior to this, I did not read many books as I really was not much interested in reading.  With this book; however, I found myself not only reading, but, for the first time in my life, reading with a determined focus and with a genuine veracity.  Since then, I have read all of the books authored by Charles </a:t>
            </a:r>
            <a:r>
              <a:rPr lang="en-US" sz="1600" baseline="0" dirty="0" err="1" smtClean="0"/>
              <a:t>Taze</a:t>
            </a:r>
            <a:r>
              <a:rPr lang="en-US" sz="1600" baseline="0" dirty="0" smtClean="0"/>
              <a:t> Russell many times over…“The Divine Plan of the Ages”; “The Time is at Hand”; “Thy Kingdom Come”; The Battle of Armageddon”; The Atonement Between God and Man”; “The New Creation” and “Tabernacle Shadows”…not to mention the several reprinted articles from his journal, “</a:t>
            </a:r>
            <a:r>
              <a:rPr lang="en-US" sz="1600" baseline="0" dirty="0" err="1" smtClean="0"/>
              <a:t>Zions</a:t>
            </a:r>
            <a:r>
              <a:rPr lang="en-US" sz="1600" baseline="0" dirty="0" smtClean="0"/>
              <a:t> Watch Tower and Herald of Christ’s Presence”.</a:t>
            </a:r>
          </a:p>
          <a:p>
            <a:pPr marL="0" indent="0">
              <a:buNone/>
            </a:pPr>
            <a:endParaRPr lang="en-US" sz="1600" baseline="0" dirty="0" smtClean="0"/>
          </a:p>
          <a:p>
            <a:pPr marL="0" indent="0">
              <a:buNone/>
            </a:pPr>
            <a:r>
              <a:rPr lang="en-US" sz="1600" baseline="0" dirty="0" smtClean="0"/>
              <a:t>Although I was familiar with some of the history and life of Pastor Russell, hearing some stories from his own pen and some from various bible students over the years, I never knew the full story – the comprehensive story from beginning to end.  A few years ago, almost out-of-the-blue, I had an almost insatiable desire to know every detail of Charles </a:t>
            </a:r>
            <a:r>
              <a:rPr lang="en-US" sz="1600" baseline="0" dirty="0" err="1" smtClean="0"/>
              <a:t>Taze</a:t>
            </a:r>
            <a:r>
              <a:rPr lang="en-US" sz="1600" baseline="0" dirty="0" smtClean="0"/>
              <a:t> </a:t>
            </a:r>
            <a:r>
              <a:rPr lang="en-US" sz="1600" baseline="0" dirty="0" err="1" smtClean="0"/>
              <a:t>Russll’s</a:t>
            </a:r>
            <a:r>
              <a:rPr lang="en-US" sz="1600" baseline="0" dirty="0" smtClean="0"/>
              <a:t> story and the roots of what we call, “The Truth Movement”.  </a:t>
            </a:r>
          </a:p>
          <a:p>
            <a:pPr marL="0" indent="0">
              <a:buNone/>
            </a:pPr>
            <a:endParaRPr lang="en-US" sz="1600" baseline="0" dirty="0" smtClean="0"/>
          </a:p>
          <a:p>
            <a:pPr marL="0" indent="0">
              <a:buNone/>
            </a:pPr>
            <a:r>
              <a:rPr lang="en-US" sz="1600" baseline="0" dirty="0" smtClean="0"/>
              <a:t>After a great deal of research, I realized that I </a:t>
            </a:r>
            <a:r>
              <a:rPr lang="en-US" sz="1600" baseline="0" dirty="0" smtClean="0"/>
              <a:t>had not known half </a:t>
            </a:r>
            <a:r>
              <a:rPr lang="en-US" sz="1600" baseline="0" dirty="0" smtClean="0"/>
              <a:t>of the story.  I was so awe inspired by Pastor Russell’s life and </a:t>
            </a:r>
            <a:r>
              <a:rPr lang="en-US" sz="1600" baseline="0" dirty="0" smtClean="0"/>
              <a:t>times, and the many sacrifices he made so you and I could be blessed, </a:t>
            </a:r>
            <a:r>
              <a:rPr lang="en-US" sz="1600" baseline="0" dirty="0" smtClean="0"/>
              <a:t>that I felt his story should be told.  After all, it is a part of our (the Bible Students’) heritage.</a:t>
            </a:r>
          </a:p>
          <a:p>
            <a:pPr marL="0" indent="0">
              <a:buNone/>
            </a:pPr>
            <a:endParaRPr lang="en-US" sz="1600" baseline="0" dirty="0" smtClean="0"/>
          </a:p>
          <a:p>
            <a:pPr marL="0" indent="0">
              <a:buNone/>
            </a:pPr>
            <a:r>
              <a:rPr lang="en-US" sz="1600" baseline="0" dirty="0" smtClean="0"/>
              <a:t>DISCLAIMER:  This discourse is in no way an attempt to exalt Charles </a:t>
            </a:r>
            <a:r>
              <a:rPr lang="en-US" sz="1600" baseline="0" dirty="0" err="1" smtClean="0"/>
              <a:t>Taze</a:t>
            </a:r>
            <a:r>
              <a:rPr lang="en-US" sz="1600" baseline="0" dirty="0" smtClean="0"/>
              <a:t> Russell or to put him on a pedestal…only to share his story…hopefully in greater detail then you have ever heard it.  In addition, although I prefer to give discourses at a slower, modest pace; I am going to go against my preferences and speak just a “little” faster than normal since this story is going to require every bit of one hour.</a:t>
            </a:r>
          </a:p>
          <a:p>
            <a:pPr marL="0" indent="0">
              <a:buNone/>
            </a:pPr>
            <a:endParaRPr lang="en-US" sz="1600" baseline="0" dirty="0" smtClean="0"/>
          </a:p>
          <a:p>
            <a:pPr marL="0" indent="0">
              <a:buNone/>
            </a:pPr>
            <a:r>
              <a:rPr lang="en-US" sz="1600" baseline="0" dirty="0" smtClean="0"/>
              <a:t>I want to thank Bro. Brian </a:t>
            </a:r>
            <a:r>
              <a:rPr lang="en-US" sz="1600" baseline="0" dirty="0" err="1" smtClean="0"/>
              <a:t>Kutcher</a:t>
            </a:r>
            <a:r>
              <a:rPr lang="en-US" sz="1600" baseline="0" dirty="0" smtClean="0"/>
              <a:t> for the photographs.  There are also some in here that were taken by Bro. Jerry Leslie…thank him too.</a:t>
            </a:r>
          </a:p>
          <a:p>
            <a:pPr marL="0" indent="0">
              <a:buNone/>
            </a:pPr>
            <a:endParaRPr lang="en-US" sz="1600" baseline="0" dirty="0" smtClean="0"/>
          </a:p>
          <a:p>
            <a:pPr marL="0" indent="0">
              <a:buNone/>
            </a:pPr>
            <a:r>
              <a:rPr lang="en-US" sz="1600" baseline="0" dirty="0" smtClean="0"/>
              <a:t>So let’s begin…does anybody know what country the Russell’s emigrated from?</a:t>
            </a:r>
          </a:p>
          <a:p>
            <a:pPr marL="0" indent="0">
              <a:buNone/>
            </a:pPr>
            <a:endParaRPr lang="en-US" sz="1600" baseline="0" dirty="0" smtClean="0"/>
          </a:p>
          <a:p>
            <a:pPr marL="0" indent="0">
              <a:buNone/>
            </a:pPr>
            <a:endParaRPr lang="en-US" sz="1600" baseline="0" dirty="0" smtClean="0"/>
          </a:p>
          <a:p>
            <a:pPr marL="0" indent="0">
              <a:buNone/>
            </a:pPr>
            <a:endParaRPr lang="en-US" sz="1600" baseline="0" dirty="0" smtClean="0"/>
          </a:p>
          <a:p>
            <a:pPr marL="0" indent="0">
              <a:buNone/>
            </a:pP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The year of his sixteenth birthday, 1868 CTR formally resigns from the Presbyterian Church.  He writes, “A God that would use his power to create human beings whom he foreknew and predestined should be eternally tormented, could be neither wise, just, nor loving.  His standard would be lower than that of many men.”</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Charles favors the studies of the nearby Congregational Church because he is attracted by the time studies of </a:t>
            </a:r>
            <a:r>
              <a:rPr lang="en-US" sz="1600" baseline="0" dirty="0" err="1" smtClean="0"/>
              <a:t>dispensationalism</a:t>
            </a:r>
            <a:r>
              <a:rPr lang="en-US" sz="1600" baseline="0" dirty="0" smtClean="0"/>
              <a:t> they, and many other Christian denominations, are exploring at the time.  As a result, he is brought into contact with a book the Congregationalists are using, entitled, “The Time of The End”.  Does this sound familiar?  If so, it’s because it is the title of the second chapter in the third volume of “Studies in the Scriptures”.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Despite some of the doctrinal helps he gains through association with the Congregationalists, Charles is still troubled with their doctrine of eternal torment.</a:t>
            </a:r>
          </a:p>
        </p:txBody>
      </p:sp>
      <p:sp>
        <p:nvSpPr>
          <p:cNvPr id="4" name="Slide Number Placeholder 3"/>
          <p:cNvSpPr>
            <a:spLocks noGrp="1"/>
          </p:cNvSpPr>
          <p:nvPr>
            <p:ph type="sldNum" sz="quarter" idx="10"/>
          </p:nvPr>
        </p:nvSpPr>
        <p:spPr/>
        <p:txBody>
          <a:bodyPr/>
          <a:lstStyle/>
          <a:p>
            <a:fld id="{FFD99DCF-CD50-8943-9826-4087CE49BF0B}" type="slidenum">
              <a:rPr lang="en-US" smtClean="0"/>
              <a:t>10</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baseline="0" dirty="0" smtClean="0">
                <a:solidFill>
                  <a:schemeClr val="tx1"/>
                </a:solidFill>
                <a:latin typeface="+mn-lt"/>
                <a:ea typeface="+mn-ea"/>
                <a:cs typeface="+mn-cs"/>
              </a:rPr>
              <a:t>Young Charles not only continues searching the scriptures, but he also seeks answers to his many questions by exploring the doctrines of several other religions and denominations.  (He was well read in other religions as well as the scriptures).  Dissatisfied with the results, he turns his attention to the study of eastern religions, and, in the end, finds them wanting and unable to satisfactorily answer his questions. Discouraged at what he </a:t>
            </a:r>
            <a:r>
              <a:rPr lang="en-US" sz="1600" u="sng" kern="1200" baseline="0" dirty="0" smtClean="0">
                <a:solidFill>
                  <a:schemeClr val="tx1"/>
                </a:solidFill>
                <a:latin typeface="+mn-lt"/>
                <a:ea typeface="+mn-ea"/>
                <a:cs typeface="+mn-cs"/>
              </a:rPr>
              <a:t>does not </a:t>
            </a:r>
            <a:r>
              <a:rPr lang="en-US" sz="1600" kern="1200" baseline="0" dirty="0" smtClean="0">
                <a:solidFill>
                  <a:schemeClr val="tx1"/>
                </a:solidFill>
                <a:latin typeface="+mn-lt"/>
                <a:ea typeface="+mn-ea"/>
                <a:cs typeface="+mn-cs"/>
              </a:rPr>
              <a:t>find in all the religious doctrines and presentations he investigates, Charles decides to give up his search.</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baseline="0" dirty="0" smtClean="0">
                <a:solidFill>
                  <a:schemeClr val="tx1"/>
                </a:solidFill>
                <a:latin typeface="+mn-lt"/>
                <a:ea typeface="+mn-ea"/>
                <a:cs typeface="+mn-cs"/>
              </a:rPr>
              <a:t>At age 17, he puts down his Bible and turns his attention to the family’s clothing store.  He helps his father implement an idea that will put them on the cutting edge of business by expanding into several stores. This very popular business model, which, today, we call “chain stores”, could very well have been practiced first by the Russell’s.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baseline="0" dirty="0" smtClean="0">
                <a:solidFill>
                  <a:schemeClr val="tx1"/>
                </a:solidFill>
                <a:latin typeface="+mn-lt"/>
                <a:ea typeface="+mn-ea"/>
                <a:cs typeface="+mn-cs"/>
              </a:rPr>
              <a:t>We all know that it is very difficult to quench a fire burning in ones heart, and it is obvious that young Charles still had a burning desire to find some reasonable answers to so many questions that plagued his mind.  One night, as explained in his own words, Charles finally receives some long awaited answers.  He writes in R1214, “Seemingly by accident, one evening I dropped into a dusty, dingy hall, where I had heard religious services were held, to see if the handful who met there had anything more sensible to offer than the creeds of the great churches.  There, for the first time, I heard something of the views of Second Adventists, the preacher being Mr. Jonas Wendell </a:t>
            </a:r>
            <a:r>
              <a:rPr lang="en-US" sz="1600" b="1" kern="1200" baseline="0" dirty="0" smtClean="0">
                <a:solidFill>
                  <a:schemeClr val="tx1"/>
                </a:solidFill>
                <a:latin typeface="+mn-lt"/>
                <a:ea typeface="+mn-ea"/>
                <a:cs typeface="+mn-cs"/>
              </a:rPr>
              <a:t>(CLICK)…</a:t>
            </a:r>
            <a:r>
              <a:rPr lang="en-US" sz="1600" kern="1200" baseline="0" dirty="0" smtClean="0">
                <a:solidFill>
                  <a:schemeClr val="tx1"/>
                </a:solidFill>
                <a:latin typeface="+mn-lt"/>
                <a:ea typeface="+mn-ea"/>
                <a:cs typeface="+mn-cs"/>
              </a:rPr>
              <a:t>it was sufficient under God, to reestablish my wavering faith in the divine inspiration of the Bible and to show that the records of the apostles and prophets are indissolubly linked.”  (Page 28 Par. 2)</a:t>
            </a:r>
            <a:r>
              <a:rPr lang="en-US" sz="1600" b="1" kern="1200" baseline="0" dirty="0" smtClean="0">
                <a:solidFill>
                  <a:schemeClr val="tx1"/>
                </a:solidFill>
                <a:latin typeface="+mn-lt"/>
                <a:ea typeface="+mn-ea"/>
                <a:cs typeface="+mn-cs"/>
              </a:rPr>
              <a:t>  </a:t>
            </a:r>
            <a:r>
              <a:rPr lang="en-US" sz="1600" b="0" kern="1200" baseline="0" dirty="0" smtClean="0">
                <a:solidFill>
                  <a:schemeClr val="tx1"/>
                </a:solidFill>
                <a:latin typeface="+mn-lt"/>
                <a:ea typeface="+mn-ea"/>
                <a:cs typeface="+mn-cs"/>
              </a:rPr>
              <a:t>Would you like t</a:t>
            </a:r>
            <a:r>
              <a:rPr lang="en-US" sz="1600" kern="1200" baseline="0" dirty="0" smtClean="0">
                <a:solidFill>
                  <a:schemeClr val="tx1"/>
                </a:solidFill>
                <a:latin typeface="+mn-lt"/>
                <a:ea typeface="+mn-ea"/>
                <a:cs typeface="+mn-cs"/>
              </a:rPr>
              <a:t>o see a recent photo showing where this dusty dingy hall once existed? </a:t>
            </a:r>
            <a:r>
              <a:rPr lang="en-US" sz="1600" b="1" kern="1200" baseline="0" dirty="0" smtClean="0">
                <a:solidFill>
                  <a:schemeClr val="tx1"/>
                </a:solidFill>
                <a:latin typeface="+mn-lt"/>
                <a:ea typeface="+mn-ea"/>
                <a:cs typeface="+mn-cs"/>
              </a:rPr>
              <a:t>(CLICK) </a:t>
            </a: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hlinkClick r:id="rId3"/>
              </a:rPr>
              <a:t>Matthew 7:7:</a:t>
            </a:r>
            <a:r>
              <a:rPr lang="en-US" sz="1600" kern="1200" dirty="0" smtClean="0">
                <a:solidFill>
                  <a:schemeClr val="tx1"/>
                </a:solidFill>
                <a:latin typeface="+mn-lt"/>
                <a:ea typeface="+mn-ea"/>
                <a:cs typeface="+mn-cs"/>
              </a:rPr>
              <a:t> Ask, and it shall be given you; </a:t>
            </a:r>
            <a:r>
              <a:rPr lang="en-US" sz="1600" b="1" kern="1200" dirty="0" smtClean="0">
                <a:solidFill>
                  <a:schemeClr val="tx1"/>
                </a:solidFill>
                <a:latin typeface="+mn-lt"/>
                <a:ea typeface="+mn-ea"/>
                <a:cs typeface="+mn-cs"/>
              </a:rPr>
              <a:t>seek</a:t>
            </a:r>
            <a:r>
              <a:rPr lang="en-US" sz="1600" b="0" kern="1200" dirty="0" smtClean="0">
                <a:solidFill>
                  <a:schemeClr val="tx1"/>
                </a:solidFill>
                <a:latin typeface="+mn-lt"/>
                <a:ea typeface="+mn-ea"/>
                <a:cs typeface="+mn-cs"/>
              </a:rPr>
              <a:t>, and ye shall </a:t>
            </a:r>
            <a:r>
              <a:rPr lang="en-US" sz="1600" b="1" kern="1200" dirty="0" smtClean="0">
                <a:solidFill>
                  <a:schemeClr val="tx1"/>
                </a:solidFill>
                <a:latin typeface="+mn-lt"/>
                <a:ea typeface="+mn-ea"/>
                <a:cs typeface="+mn-cs"/>
              </a:rPr>
              <a:t>find</a:t>
            </a:r>
            <a:r>
              <a:rPr lang="en-US" sz="1600" b="0" kern="1200" dirty="0" smtClean="0">
                <a:solidFill>
                  <a:schemeClr val="tx1"/>
                </a:solidFill>
                <a:latin typeface="+mn-lt"/>
                <a:ea typeface="+mn-ea"/>
                <a:cs typeface="+mn-cs"/>
              </a:rPr>
              <a:t>; </a:t>
            </a:r>
            <a:r>
              <a:rPr lang="en-US" sz="1600" b="1" kern="1200" dirty="0" smtClean="0">
                <a:solidFill>
                  <a:schemeClr val="tx1"/>
                </a:solidFill>
                <a:latin typeface="+mn-lt"/>
                <a:ea typeface="+mn-ea"/>
                <a:cs typeface="+mn-cs"/>
              </a:rPr>
              <a:t>knock</a:t>
            </a:r>
            <a:r>
              <a:rPr lang="en-US" sz="1600" b="0" kern="1200" dirty="0" smtClean="0">
                <a:solidFill>
                  <a:schemeClr val="tx1"/>
                </a:solidFill>
                <a:latin typeface="+mn-lt"/>
                <a:ea typeface="+mn-ea"/>
                <a:cs typeface="+mn-cs"/>
              </a:rPr>
              <a:t>, and it shall be opened unto you:</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 typeface="+mj-lt"/>
              <a:buAutoNum type="arabicPeriod" startAt="4"/>
              <a:tabLst/>
              <a:defRPr/>
            </a:pPr>
            <a:r>
              <a:rPr lang="en-US" sz="1600" kern="1200" baseline="0" dirty="0" smtClean="0">
                <a:solidFill>
                  <a:schemeClr val="tx1"/>
                </a:solidFill>
                <a:latin typeface="+mn-lt"/>
                <a:ea typeface="+mn-ea"/>
                <a:cs typeface="+mn-cs"/>
              </a:rPr>
              <a:t>CTR is also attracted to the Adventist idea of soul </a:t>
            </a:r>
            <a:r>
              <a:rPr lang="en-US" sz="1600" u="sng" kern="1200" baseline="0" dirty="0" smtClean="0">
                <a:solidFill>
                  <a:schemeClr val="tx1"/>
                </a:solidFill>
                <a:latin typeface="+mn-lt"/>
                <a:ea typeface="+mn-ea"/>
                <a:cs typeface="+mn-cs"/>
              </a:rPr>
              <a:t>sleep</a:t>
            </a:r>
            <a:r>
              <a:rPr lang="en-US" sz="1600" kern="1200" baseline="0" dirty="0" smtClean="0">
                <a:solidFill>
                  <a:schemeClr val="tx1"/>
                </a:solidFill>
                <a:latin typeface="+mn-lt"/>
                <a:ea typeface="+mn-ea"/>
                <a:cs typeface="+mn-cs"/>
              </a:rPr>
              <a:t>, a doctrine which insists that man does not have a soul but is one…and Wendell’s interpretation of hell (</a:t>
            </a:r>
            <a:r>
              <a:rPr lang="en-US" sz="1600" u="sng" kern="1200" baseline="0" dirty="0" smtClean="0">
                <a:solidFill>
                  <a:schemeClr val="tx1"/>
                </a:solidFill>
                <a:latin typeface="+mn-lt"/>
                <a:ea typeface="+mn-ea"/>
                <a:cs typeface="+mn-cs"/>
              </a:rPr>
              <a:t>which is not a place of torment</a:t>
            </a:r>
            <a:r>
              <a:rPr lang="en-US" sz="1600" kern="1200" baseline="0" dirty="0" smtClean="0">
                <a:solidFill>
                  <a:schemeClr val="tx1"/>
                </a:solidFill>
                <a:latin typeface="+mn-lt"/>
                <a:ea typeface="+mn-ea"/>
                <a:cs typeface="+mn-cs"/>
              </a:rPr>
              <a:t>).  At last his seeking and knocking pays off.  The young man from Allegheny is beginning to see a divine plan that meets the criteria of reason and scriptural teaching. </a:t>
            </a:r>
          </a:p>
          <a:p>
            <a:pPr marL="228600" marR="0" indent="-228600" algn="l" defTabSz="457200" rtl="0" eaLnBrk="1" fontAlgn="auto" latinLnBrk="0" hangingPunct="1">
              <a:lnSpc>
                <a:spcPct val="100000"/>
              </a:lnSpc>
              <a:spcBef>
                <a:spcPts val="0"/>
              </a:spcBef>
              <a:spcAft>
                <a:spcPts val="0"/>
              </a:spcAft>
              <a:buClrTx/>
              <a:buSzTx/>
              <a:buFontTx/>
              <a:buAutoNum type="arabicPeriod" startAt="5"/>
              <a:tabLst/>
              <a:defRPr/>
            </a:pPr>
            <a:r>
              <a:rPr lang="en-US" sz="1600" kern="1200" baseline="0" dirty="0" smtClean="0">
                <a:solidFill>
                  <a:schemeClr val="tx1"/>
                </a:solidFill>
                <a:latin typeface="+mn-lt"/>
                <a:ea typeface="+mn-ea"/>
                <a:cs typeface="+mn-cs"/>
              </a:rPr>
              <a:t>It is now 1870 </a:t>
            </a:r>
            <a:r>
              <a:rPr lang="en-US" sz="1600" b="1" kern="1200" baseline="0" dirty="0" smtClean="0">
                <a:solidFill>
                  <a:schemeClr val="tx1"/>
                </a:solidFill>
                <a:latin typeface="+mn-lt"/>
                <a:ea typeface="+mn-ea"/>
                <a:cs typeface="+mn-cs"/>
              </a:rPr>
              <a:t>(CLICK) </a:t>
            </a:r>
            <a:r>
              <a:rPr lang="en-US" sz="1600" kern="1200" baseline="0" dirty="0" smtClean="0">
                <a:solidFill>
                  <a:schemeClr val="tx1"/>
                </a:solidFill>
                <a:latin typeface="+mn-lt"/>
                <a:ea typeface="+mn-ea"/>
                <a:cs typeface="+mn-cs"/>
              </a:rPr>
              <a:t>and by the age of eighteen, although Charles does not convert to Adventism, he is studying with the group on a regular basis.  It is clear that he discusses these ideas with his father, because in a short period of time Joseph joins the group; it is believed that his sister Mae also joins.  (page 30 Par. 1 &amp; 2)</a:t>
            </a:r>
          </a:p>
          <a:p>
            <a:pPr marL="228600" marR="0" indent="-228600" algn="l" defTabSz="457200" rtl="0" eaLnBrk="1" fontAlgn="auto" latinLnBrk="0" hangingPunct="1">
              <a:lnSpc>
                <a:spcPct val="100000"/>
              </a:lnSpc>
              <a:spcBef>
                <a:spcPts val="0"/>
              </a:spcBef>
              <a:spcAft>
                <a:spcPts val="0"/>
              </a:spcAft>
              <a:buClrTx/>
              <a:buSzTx/>
              <a:buFontTx/>
              <a:buAutoNum type="arabicPeriod" startAt="6"/>
              <a:tabLst/>
              <a:defRPr/>
            </a:pPr>
            <a:r>
              <a:rPr lang="en-US" sz="1600" kern="1200" baseline="0" dirty="0" smtClean="0">
                <a:solidFill>
                  <a:schemeClr val="tx1"/>
                </a:solidFill>
                <a:latin typeface="+mn-lt"/>
                <a:ea typeface="+mn-ea"/>
                <a:cs typeface="+mn-cs"/>
              </a:rPr>
              <a:t>One of the reasons Wendell’s small group must meet in a dingy hall is because most ministers and theologians see his beliefs not just as unusual or innovative, but as being </a:t>
            </a:r>
            <a:r>
              <a:rPr lang="en-US" sz="1600" u="sng" kern="1200" baseline="0" dirty="0" smtClean="0">
                <a:solidFill>
                  <a:schemeClr val="tx1"/>
                </a:solidFill>
                <a:latin typeface="+mn-lt"/>
                <a:ea typeface="+mn-ea"/>
                <a:cs typeface="+mn-cs"/>
              </a:rPr>
              <a:t>heretical</a:t>
            </a:r>
            <a:r>
              <a:rPr lang="en-US" sz="1600" kern="1200" baseline="0" dirty="0" smtClean="0">
                <a:solidFill>
                  <a:schemeClr val="tx1"/>
                </a:solidFill>
                <a:latin typeface="+mn-lt"/>
                <a:ea typeface="+mn-ea"/>
                <a:cs typeface="+mn-cs"/>
              </a:rPr>
              <a:t>.  However, for Charles they are revolutionary.  The most unusual teaching of Wendell is that Jesus will return in 1874 – just four years from this time. (Page 31 Par. 1 &amp; 2)</a:t>
            </a:r>
          </a:p>
          <a:p>
            <a:pPr marL="228600" marR="0" indent="-228600" algn="l" defTabSz="457200" rtl="0" eaLnBrk="1" fontAlgn="auto" latinLnBrk="0" hangingPunct="1">
              <a:lnSpc>
                <a:spcPct val="100000"/>
              </a:lnSpc>
              <a:spcBef>
                <a:spcPts val="0"/>
              </a:spcBef>
              <a:spcAft>
                <a:spcPts val="0"/>
              </a:spcAft>
              <a:buClrTx/>
              <a:buSzTx/>
              <a:buFontTx/>
              <a:buAutoNum type="arabicPeriod" startAt="6"/>
              <a:tabLst/>
              <a:defRPr/>
            </a:pPr>
            <a:r>
              <a:rPr lang="en-US" sz="1600" kern="1200" baseline="0" dirty="0" smtClean="0">
                <a:solidFill>
                  <a:schemeClr val="tx1"/>
                </a:solidFill>
                <a:latin typeface="+mn-lt"/>
                <a:ea typeface="+mn-ea"/>
                <a:cs typeface="+mn-cs"/>
              </a:rPr>
              <a:t>The chronological process by which Wendell draws his conclusions appeals to Charles as logical and reasonable.  Convinced the time is short before the coming of the millennium and the return of Jesus, Charles begins devoting a good deal of his energy to the study of eschatology (the study of end times) and proclaims Wendell’s findings to anyone who will listen. </a:t>
            </a: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11</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baseline="0" dirty="0" smtClean="0"/>
              <a:t>In 1871, the year Charles turns nineteen, Adventist theologian George Storrs (who once followed the teachings of William Miller) publishes a booklet entitled </a:t>
            </a:r>
            <a:r>
              <a:rPr lang="en-US" sz="1600" i="1" baseline="0" dirty="0" smtClean="0"/>
              <a:t>A</a:t>
            </a:r>
            <a:r>
              <a:rPr lang="en-US" sz="1600" baseline="0" dirty="0" smtClean="0"/>
              <a:t> </a:t>
            </a:r>
            <a:r>
              <a:rPr lang="en-US" sz="1600" i="1" baseline="0" dirty="0" smtClean="0"/>
              <a:t>Vindication of the Government of God Over the Children of Men</a:t>
            </a:r>
            <a:r>
              <a:rPr lang="en-US" sz="1600" baseline="0" dirty="0" smtClean="0"/>
              <a:t>.  Charles obtains a copy of this book which insists that the kingdom of God will be set up on earth and that believers should take the words of the Lord’s prayer literally – that not every person will be resurrected to heaven, but that many will be resurrected to a new earth restored to </a:t>
            </a:r>
            <a:r>
              <a:rPr lang="en-US" sz="1600" baseline="0" dirty="0" err="1" smtClean="0"/>
              <a:t>Edenic</a:t>
            </a:r>
            <a:r>
              <a:rPr lang="en-US" sz="1600" baseline="0" dirty="0" smtClean="0"/>
              <a:t> perfections.  This booklet has a profound affect on him.  Coupled with the view of the Adventist regarding the soul that can perish, the idea of a resurrection takes on a whole new meaning.  He reasons that if the wages of sin is death, then the doctrine of hell has to be thrown out as a false teaching because it neither satisfies the dictates of Scripture, seems logical, nor demonstrates that the God of those Scriptures can be a God of Love.  He also reasons that if what he is learning from Jonas Wendell and what he is studying is the truth, then what orthodoxy and the mainline churches are teaching represents false doctrine.  </a:t>
            </a:r>
          </a:p>
          <a:p>
            <a:pPr marL="228600" indent="-228600">
              <a:buAutoNum type="arabicPeriod"/>
            </a:pPr>
            <a:r>
              <a:rPr lang="en-US" sz="1600" baseline="0" dirty="0" smtClean="0"/>
              <a:t>By age 20, Charles will also gain an understanding of one of the most important doctrines taught in the bible – the hub of God’s plan – the doctrine that Jesus gave himself as a substitutionary atonement for Adam’s transgression – the doctrine of the Ransom.  Now young Charles is beginning to piece together a divine plan that makes sense; he will later publish these teachings in a book entitle </a:t>
            </a:r>
            <a:r>
              <a:rPr lang="en-US" sz="1600" i="1" baseline="0" dirty="0" smtClean="0"/>
              <a:t>The Divine Plan of the Ages</a:t>
            </a:r>
            <a:r>
              <a:rPr lang="en-US" sz="1600" baseline="0" dirty="0" smtClean="0"/>
              <a:t>.  (Page 32, 33, 34 &amp; 35)</a:t>
            </a:r>
            <a:endParaRPr lang="en-US" sz="1600" dirty="0"/>
          </a:p>
        </p:txBody>
      </p:sp>
      <p:sp>
        <p:nvSpPr>
          <p:cNvPr id="4" name="Slide Number Placeholder 3"/>
          <p:cNvSpPr>
            <a:spLocks noGrp="1"/>
          </p:cNvSpPr>
          <p:nvPr>
            <p:ph type="sldNum" sz="quarter" idx="10"/>
          </p:nvPr>
        </p:nvSpPr>
        <p:spPr/>
        <p:txBody>
          <a:bodyPr/>
          <a:lstStyle/>
          <a:p>
            <a:fld id="{FFD99DCF-CD50-8943-9826-4087CE49BF0B}" type="slidenum">
              <a:rPr lang="en-US" smtClean="0"/>
              <a:t>12</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dirty="0" smtClean="0"/>
              <a:t>On August 14</a:t>
            </a:r>
            <a:r>
              <a:rPr lang="en-US" sz="1600" baseline="30000" dirty="0" smtClean="0"/>
              <a:t>th</a:t>
            </a:r>
            <a:r>
              <a:rPr lang="en-US" sz="1600" dirty="0" smtClean="0"/>
              <a:t> of 1873 Jonas Wendell suddenly dies and leaves the small Adventist study group</a:t>
            </a:r>
            <a:r>
              <a:rPr lang="en-US" sz="1600" baseline="0" dirty="0" smtClean="0"/>
              <a:t> without a pastor and teacher.  Because of CTR’s articulate ability to express himself while discussing the biblical narratives, he (at age 21) is elected to teach the class, they cease meeting in the shabby little hall in Allegheny and begin gathering at the Russell home.  (Page 41 Par. 1 &amp; 2)</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Charles continues to seek, knock and find.  Interested in the doctrine that Christ will return in 1874, he seeks and finds others publishing articles regarding this teaching</a:t>
            </a:r>
            <a:r>
              <a:rPr lang="en-US" sz="1600" b="0" baseline="0" dirty="0" smtClean="0"/>
              <a:t>.</a:t>
            </a:r>
            <a:r>
              <a:rPr lang="en-US" sz="1600" b="1" baseline="0" dirty="0" smtClean="0"/>
              <a:t>  (CLICK)</a:t>
            </a: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13</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He finds them being taught by J.H Paton and Nelson H. Barbour through the auspices of Barbour’s journal, </a:t>
            </a:r>
            <a:r>
              <a:rPr lang="en-US" sz="1600" i="1" baseline="0" dirty="0" smtClean="0"/>
              <a:t>The Herald of the Morning</a:t>
            </a:r>
            <a:r>
              <a:rPr lang="en-US" sz="1600" baseline="0" dirty="0" smtClean="0"/>
              <a:t>.  At Charles’ prompting, the group he is now with decides to enter into a systematic study of Barbour’s teachings.  It won’t be long before they decide to invite Mr. Barbour to the class to present his views – all expenses paid from Charles’ own resources.  (Page 42 Par. 3 to 44)</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600"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14</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Charles and Joseph continue to exert their energies into the haberdashery business and even talk of opening a national chain…by the end of 1873, 13 years after their partnership, how much would you guess their combined investments are worth?  A quarter of a million dollars $250,000 – an enormous sum in those days.  (Page 42 Par. 1 &amp; Page 43 Par. 1 &amp; 2)</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dirty="0" smtClean="0">
                <a:solidFill>
                  <a:schemeClr val="tx1"/>
                </a:solidFill>
                <a:latin typeface="+mn-lt"/>
                <a:ea typeface="+mn-ea"/>
                <a:cs typeface="+mn-cs"/>
              </a:rPr>
              <a:t>I don’t know exactly how</a:t>
            </a:r>
            <a:r>
              <a:rPr lang="en-US" sz="1600" kern="1200" baseline="0" dirty="0" smtClean="0">
                <a:solidFill>
                  <a:schemeClr val="tx1"/>
                </a:solidFill>
                <a:latin typeface="+mn-lt"/>
                <a:ea typeface="+mn-ea"/>
                <a:cs typeface="+mn-cs"/>
              </a:rPr>
              <a:t> many stores the Russell’s owned, but according to his own words in R3810, he mentions several.  We quote an excerpt from later in his life, </a:t>
            </a:r>
            <a:r>
              <a:rPr lang="en-US" sz="1600" i="1" kern="1200" baseline="0" dirty="0" smtClean="0">
                <a:solidFill>
                  <a:schemeClr val="tx1"/>
                </a:solidFill>
                <a:latin typeface="+mn-lt"/>
                <a:ea typeface="+mn-ea"/>
                <a:cs typeface="+mn-cs"/>
              </a:rPr>
              <a:t>“I</a:t>
            </a:r>
            <a:r>
              <a:rPr lang="en-US" sz="1600" i="1" kern="1200" dirty="0" smtClean="0">
                <a:solidFill>
                  <a:schemeClr val="tx1"/>
                </a:solidFill>
                <a:latin typeface="+mn-lt"/>
                <a:ea typeface="+mn-ea"/>
                <a:cs typeface="+mn-cs"/>
              </a:rPr>
              <a:t> travelled extensively throughout New England, New York, Pennsylvania, Ohio, Indiana, Michigan, West Virginia and Kentucky, leaving </a:t>
            </a:r>
            <a:r>
              <a:rPr lang="en-US" sz="1600" b="1" i="1" kern="1200" dirty="0" smtClean="0">
                <a:solidFill>
                  <a:schemeClr val="tx1"/>
                </a:solidFill>
                <a:latin typeface="+mn-lt"/>
                <a:ea typeface="+mn-ea"/>
                <a:cs typeface="+mn-cs"/>
              </a:rPr>
              <a:t>my several stores </a:t>
            </a:r>
            <a:r>
              <a:rPr lang="en-US" sz="1600" i="1" kern="1200" dirty="0" smtClean="0">
                <a:solidFill>
                  <a:schemeClr val="tx1"/>
                </a:solidFill>
                <a:latin typeface="+mn-lt"/>
                <a:ea typeface="+mn-ea"/>
                <a:cs typeface="+mn-cs"/>
              </a:rPr>
              <a:t>in the hands of trusted representatives, visiting them for supervision occasionally.”  </a:t>
            </a:r>
            <a:r>
              <a:rPr lang="en-US" sz="1600" i="0" kern="1200" dirty="0" smtClean="0">
                <a:solidFill>
                  <a:schemeClr val="tx1"/>
                </a:solidFill>
                <a:latin typeface="+mn-lt"/>
                <a:ea typeface="+mn-ea"/>
                <a:cs typeface="+mn-cs"/>
              </a:rPr>
              <a:t>Would you like to see a photo of the original building as it is today.</a:t>
            </a:r>
            <a:r>
              <a:rPr lang="en-US" sz="1600" i="1" kern="1200" dirty="0" smtClean="0">
                <a:solidFill>
                  <a:schemeClr val="tx1"/>
                </a:solidFill>
                <a:latin typeface="+mn-lt"/>
                <a:ea typeface="+mn-ea"/>
                <a:cs typeface="+mn-cs"/>
              </a:rPr>
              <a:t>  </a:t>
            </a:r>
            <a:r>
              <a:rPr lang="en-US" sz="1600" b="1" i="0" kern="1200" dirty="0" smtClean="0">
                <a:solidFill>
                  <a:schemeClr val="tx1"/>
                </a:solidFill>
                <a:latin typeface="+mn-lt"/>
                <a:ea typeface="+mn-ea"/>
                <a:cs typeface="+mn-cs"/>
              </a:rPr>
              <a:t>(CLICK) (CLICK)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i="0" kern="120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Ask class what three things are required to sell coffee…how were those three ingredients present in Allegany  (money, people and demand)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15</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George Storrs was also the publisher of the journal entitled the </a:t>
            </a:r>
            <a:r>
              <a:rPr lang="en-US" sz="1600" i="1" baseline="0" dirty="0" smtClean="0"/>
              <a:t>Bible Examiner</a:t>
            </a:r>
            <a:r>
              <a:rPr lang="en-US" sz="1600" baseline="0" dirty="0" smtClean="0"/>
              <a:t>.  In July of 1875, Charles writes a letter to Storrs presumably seeking additional literary resources.  Later, in October of 1876, several things happen…we believe they are all providential overruling's of the LORD.</a:t>
            </a:r>
          </a:p>
          <a:p>
            <a:pPr marL="685800" marR="0" lvl="1" indent="-228600" algn="l" defTabSz="457200" rtl="0" eaLnBrk="1" fontAlgn="auto" latinLnBrk="0" hangingPunct="1">
              <a:lnSpc>
                <a:spcPct val="100000"/>
              </a:lnSpc>
              <a:spcBef>
                <a:spcPts val="0"/>
              </a:spcBef>
              <a:spcAft>
                <a:spcPts val="0"/>
              </a:spcAft>
              <a:buClrTx/>
              <a:buSzTx/>
              <a:buFont typeface="+mj-lt"/>
              <a:buAutoNum type="alphaUcPeriod"/>
              <a:tabLst/>
              <a:defRPr/>
            </a:pPr>
            <a:r>
              <a:rPr lang="en-US" sz="1600" baseline="0" dirty="0" smtClean="0"/>
              <a:t>First, Barbour and Paton are out of funds and cannot continue publishing the </a:t>
            </a:r>
            <a:r>
              <a:rPr lang="en-US" sz="1600" i="1" baseline="0" dirty="0" smtClean="0"/>
              <a:t>Herald of the Morning</a:t>
            </a:r>
            <a:r>
              <a:rPr lang="en-US" sz="1600" baseline="0" dirty="0" smtClean="0"/>
              <a:t>.</a:t>
            </a:r>
          </a:p>
          <a:p>
            <a:pPr marL="685800" marR="0" lvl="1" indent="-228600" algn="l" defTabSz="457200" rtl="0" eaLnBrk="1" fontAlgn="auto" latinLnBrk="0" hangingPunct="1">
              <a:lnSpc>
                <a:spcPct val="100000"/>
              </a:lnSpc>
              <a:spcBef>
                <a:spcPts val="0"/>
              </a:spcBef>
              <a:spcAft>
                <a:spcPts val="0"/>
              </a:spcAft>
              <a:buClrTx/>
              <a:buSzTx/>
              <a:buFont typeface="+mj-lt"/>
              <a:buAutoNum type="alphaUcPeriod"/>
              <a:tabLst/>
              <a:defRPr/>
            </a:pPr>
            <a:r>
              <a:rPr lang="en-US" sz="1600" baseline="0" dirty="0" smtClean="0"/>
              <a:t>Secondly, Charles </a:t>
            </a:r>
            <a:r>
              <a:rPr lang="en-US" sz="1600" baseline="0" dirty="0" err="1" smtClean="0"/>
              <a:t>Taze</a:t>
            </a:r>
            <a:r>
              <a:rPr lang="en-US" sz="1600" baseline="0" dirty="0" smtClean="0"/>
              <a:t> Russell at 24 years of age is elected pastor of the Allegheny class.  This event would be just the beginning of the many criticisms he would endure throughout his life.  His critics say he was never properly educated for or duly authorized to become a pastor.  Charles would then respond to his critics in the same way Jesus responded to the adversary on the mount of temptation…with scripture.  He explains to his critics that the ordination was by the Church, and is recognized by all denominations everywhere...this ordination was done by a stretching forth of the hands – by a vote.</a:t>
            </a:r>
          </a:p>
          <a:p>
            <a:pPr marL="685800" marR="0" lvl="1" indent="-228600" algn="l" defTabSz="457200" rtl="0" eaLnBrk="1" fontAlgn="auto" latinLnBrk="0" hangingPunct="1">
              <a:lnSpc>
                <a:spcPct val="100000"/>
              </a:lnSpc>
              <a:spcBef>
                <a:spcPts val="0"/>
              </a:spcBef>
              <a:spcAft>
                <a:spcPts val="0"/>
              </a:spcAft>
              <a:buClrTx/>
              <a:buSzTx/>
              <a:buFont typeface="+mj-lt"/>
              <a:buAutoNum type="alphaUcPeriod"/>
              <a:tabLst/>
              <a:defRPr/>
            </a:pPr>
            <a:r>
              <a:rPr lang="en-US" sz="1600" baseline="0" dirty="0" smtClean="0"/>
              <a:t>Thirdly, Charles publishes his first “known” article in George Storrs’ </a:t>
            </a:r>
            <a:r>
              <a:rPr lang="en-US" sz="1600" i="1" baseline="0" dirty="0" smtClean="0"/>
              <a:t>Bible Examiner </a:t>
            </a:r>
            <a:r>
              <a:rPr lang="en-US" sz="1600" baseline="0" dirty="0" smtClean="0"/>
              <a:t>entitled, </a:t>
            </a:r>
            <a:r>
              <a:rPr lang="en-US" sz="1600" i="1" baseline="0" dirty="0" smtClean="0"/>
              <a:t>Gentile Times- When Do They End</a:t>
            </a:r>
            <a:r>
              <a:rPr lang="en-US" sz="1600" baseline="0" dirty="0" smtClean="0"/>
              <a:t>.</a:t>
            </a: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r>
              <a:rPr lang="en-US" sz="1600" baseline="0" dirty="0" smtClean="0"/>
              <a:t>In December of 1876, Charles’ uncle dies (Charles T-A-Y-S Russell) and leaves him an inheritance of $10,000.  Again, this is a fortune in his day.  He uses the money to bring Barbour’s and Patton’s </a:t>
            </a:r>
            <a:r>
              <a:rPr lang="en-US" sz="1600" i="1" baseline="0" dirty="0" smtClean="0"/>
              <a:t>Herald of the Morning </a:t>
            </a:r>
            <a:r>
              <a:rPr lang="en-US" sz="1600" i="0" baseline="0" dirty="0" smtClean="0"/>
              <a:t>publication</a:t>
            </a:r>
            <a:r>
              <a:rPr lang="en-US" sz="1600" i="1" baseline="0" dirty="0" smtClean="0"/>
              <a:t> </a:t>
            </a:r>
            <a:r>
              <a:rPr lang="en-US" sz="1600" baseline="0" dirty="0" smtClean="0"/>
              <a:t>back into print, which almost immediately republishes Charles’ article on the Gentile Times.  Soon thereafter he will be listed as one of the journal’s editors.  (Page 48 to 49 Par. 1)</a:t>
            </a: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16</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dirty="0" smtClean="0"/>
              <a:t>In the spring of 1877 Charles turns twenty-five.  He has already contributed a few short essays to a few popular religious journals and has now co-authored a</a:t>
            </a:r>
            <a:r>
              <a:rPr lang="en-US" sz="1600" baseline="0" dirty="0" smtClean="0"/>
              <a:t> booklet with Nelson Barbour entitled </a:t>
            </a:r>
            <a:r>
              <a:rPr lang="en-US" sz="1600" i="1" baseline="0" dirty="0" smtClean="0"/>
              <a:t>The Three Worlds</a:t>
            </a:r>
            <a:r>
              <a:rPr lang="en-US" sz="1600" baseline="0" dirty="0" smtClean="0"/>
              <a:t>.  </a:t>
            </a:r>
            <a:r>
              <a:rPr lang="en-US" sz="1600" b="1" baseline="0" dirty="0" smtClean="0"/>
              <a:t>(CLICK)  </a:t>
            </a:r>
            <a:r>
              <a:rPr lang="en-US" sz="1600" baseline="0" dirty="0" smtClean="0"/>
              <a:t>It is a booklet that flies in the face of standard Orthodox theology and which establishes Russell as an innovative if controversial religious essayist.  (Page 52 Par. 2)</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17</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dirty="0" smtClean="0"/>
              <a:t>Charles and J. H. Paton begin traveling in an attempt promote the message in the journal, as well as the message in the book he</a:t>
            </a:r>
            <a:r>
              <a:rPr lang="en-US" sz="1600" baseline="0" dirty="0" smtClean="0"/>
              <a:t> </a:t>
            </a:r>
            <a:r>
              <a:rPr lang="en-US" sz="1600" dirty="0" smtClean="0"/>
              <a:t>has co-authored</a:t>
            </a:r>
            <a:r>
              <a:rPr lang="en-US" sz="1600" baseline="0" dirty="0" smtClean="0"/>
              <a:t> with Barbour.  He uses his knowledge and expertise of business advertising to promote the book by printing pamphlets which advertise it and which contain a subscription form to the journal.  They are sometimes invited into churches to present their ideas and sometimes they rent halls, advertising their lectures in the local newspapers.  This is the beginning of Charles’ career as a traveling minister, teacher.  NOTICE: how the work gradually demands his attention…Charles never set out to do this and “create” a work.</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18</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1.  Charles then does a brave and innovative thing by calling a meeting of all Protestant ministers in the Pittsburgh and Allegheny area in order to present his scriptural findings, which bring him to the conclusion that the Lord has already returned invisibly.  History informs us that not one of the ministers agree with him.</a:t>
            </a: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r>
              <a:rPr lang="en-US" sz="1600" baseline="0" dirty="0" smtClean="0"/>
              <a:t>This lack of agreement or enthusiasm for his scriptural findings causes Charles not a single doubt, but only further convinces him of the great need to spread the new message. As a result, he makes four major decisions:</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He will devote his life to the cause of spreading the truth of the Gospel as he understands it.</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He determines to sell at least a portion of his interest in the family business and invest his fortune in the promulgation of this work.</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He determines to prohibit collections at all meetings.  (he does except willing donations, but soliciting funds and excepting funds which are voluntarily offered are two different things)</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He determines to </a:t>
            </a:r>
            <a:r>
              <a:rPr lang="en-US" sz="1600" b="1" baseline="0" dirty="0" smtClean="0"/>
              <a:t>use and even exhaust his own fortune </a:t>
            </a:r>
            <a:r>
              <a:rPr lang="en-US" sz="1600" baseline="0" dirty="0" smtClean="0"/>
              <a:t>for the cause of the truth.</a:t>
            </a:r>
          </a:p>
          <a:p>
            <a:pPr marL="0" indent="0">
              <a:buNone/>
            </a:pPr>
            <a:r>
              <a:rPr lang="en-US" sz="1600" dirty="0" smtClean="0"/>
              <a:t>He sells a </a:t>
            </a:r>
            <a:r>
              <a:rPr lang="en-US" sz="1600" b="1" dirty="0" smtClean="0"/>
              <a:t>portion</a:t>
            </a:r>
            <a:r>
              <a:rPr lang="en-US" sz="1600" dirty="0" smtClean="0"/>
              <a:t> of his interest in the haberdashery shops for about $350,000.</a:t>
            </a:r>
            <a:r>
              <a:rPr lang="en-US" sz="1600" baseline="0" dirty="0" smtClean="0"/>
              <a:t>  It is a true fortune at this point in history.  It will be used to launch a ministry which extends far beyond the confines of the Eastern seaboard and eventually fund a publishing concern that will make this message available to millions of people around the world.</a:t>
            </a:r>
            <a:endParaRPr lang="en-US" sz="1600" dirty="0"/>
          </a:p>
        </p:txBody>
      </p:sp>
      <p:sp>
        <p:nvSpPr>
          <p:cNvPr id="4" name="Slide Number Placeholder 3"/>
          <p:cNvSpPr>
            <a:spLocks noGrp="1"/>
          </p:cNvSpPr>
          <p:nvPr>
            <p:ph type="sldNum" sz="quarter" idx="10"/>
          </p:nvPr>
        </p:nvSpPr>
        <p:spPr/>
        <p:txBody>
          <a:bodyPr/>
          <a:lstStyle/>
          <a:p>
            <a:fld id="{FFD99DCF-CD50-8943-9826-4087CE49BF0B}" type="slidenum">
              <a:rPr lang="en-US" smtClean="0"/>
              <a:t>19</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1" baseline="0" dirty="0" smtClean="0"/>
              <a:t> (CLICK) </a:t>
            </a:r>
            <a:r>
              <a:rPr lang="en-US" sz="1600" baseline="0" dirty="0" smtClean="0"/>
              <a:t>in the 1840s, m</a:t>
            </a:r>
            <a:r>
              <a:rPr lang="en-US" sz="1600" dirty="0" smtClean="0"/>
              <a:t>illions</a:t>
            </a:r>
            <a:r>
              <a:rPr lang="en-US" sz="1600" baseline="0" dirty="0" smtClean="0"/>
              <a:t> of Irish immigrants come to the U.S. to escape the poverty and starvation caused by the potato famine in their homeland. (Page 1)  </a:t>
            </a:r>
            <a:r>
              <a:rPr lang="en-US" sz="1600" b="1" baseline="0" dirty="0" smtClean="0"/>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228600" indent="-228600">
              <a:buFontTx/>
              <a:buAutoNum type="arabicPeriod" startAt="2"/>
            </a:pPr>
            <a:r>
              <a:rPr lang="en-US" sz="1600" baseline="0" dirty="0" smtClean="0"/>
              <a:t>Charles “T-a-y-s” Russell emigrates to the Americas, the first of the Russell family, on what is called a Coffin ship. (explain what a Coffin ship is) (Page 3)</a:t>
            </a:r>
          </a:p>
          <a:p>
            <a:pPr marL="0" indent="0">
              <a:buFontTx/>
              <a:buNone/>
            </a:pPr>
            <a:r>
              <a:rPr lang="en-US" sz="1600" baseline="0" dirty="0" smtClean="0"/>
              <a:t>	a.  He will later become the uncle of </a:t>
            </a:r>
            <a:r>
              <a:rPr lang="en-US" sz="1600" baseline="0" dirty="0" smtClean="0"/>
              <a:t>Pastor Russell</a:t>
            </a:r>
            <a:r>
              <a:rPr lang="en-US" sz="1600" baseline="0" dirty="0" smtClean="0"/>
              <a:t>.</a:t>
            </a:r>
          </a:p>
          <a:p>
            <a:pPr marL="0" indent="0">
              <a:buFontTx/>
              <a:buNone/>
            </a:pPr>
            <a:r>
              <a:rPr lang="en-US" sz="1600" baseline="0" dirty="0" smtClean="0"/>
              <a:t>	b.  Charles “T-a-y-s” Russell worked as a clerk for a real-estate agency back in Ireland and quickly finds similar work in the U.S.  In addition, according to reports, he has interest in some sort of dry goods store in Pittsburgh PA (Page 3)</a:t>
            </a:r>
            <a:r>
              <a:rPr lang="en-US" sz="1600" b="1" baseline="0" dirty="0" smtClean="0"/>
              <a:t>  (CLICK)</a:t>
            </a:r>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a:t>
            </a:fld>
            <a:endParaRPr lang="en-US"/>
          </a:p>
        </p:txBody>
      </p:sp>
    </p:spTree>
    <p:extLst>
      <p:ext uri="{BB962C8B-B14F-4D97-AF65-F5344CB8AC3E}">
        <p14:creationId xmlns:p14="http://schemas.microsoft.com/office/powerpoint/2010/main" val="372245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Although Charles and Nelson Barbour have shared many of the same beliefs and a common goal of promulgating the truth, Barbour held to the idea that the Lord would return </a:t>
            </a:r>
            <a:r>
              <a:rPr lang="en-US" sz="1600" b="1" baseline="0" dirty="0" smtClean="0"/>
              <a:t>physically</a:t>
            </a:r>
            <a:r>
              <a:rPr lang="en-US" sz="1600" baseline="0" dirty="0" smtClean="0"/>
              <a:t> and take the church to glory.  Charles did not agree with this view.  On the 14</a:t>
            </a:r>
            <a:r>
              <a:rPr lang="en-US" sz="1600" baseline="30000" dirty="0" smtClean="0"/>
              <a:t>th</a:t>
            </a:r>
            <a:r>
              <a:rPr lang="en-US" sz="1600" baseline="0" dirty="0" smtClean="0"/>
              <a:t> of Nisan (April of 1878)  Barbour and those who followed this teaching are found on the 6</a:t>
            </a:r>
            <a:r>
              <a:rPr lang="en-US" sz="1600" baseline="30000" dirty="0" smtClean="0"/>
              <a:t>th</a:t>
            </a:r>
            <a:r>
              <a:rPr lang="en-US" sz="1600" baseline="0" dirty="0" smtClean="0"/>
              <a:t> street bridge dressed in white robes awaiting the rapture – believing that this would be the day.  Charles, by his own words, states that he was not there.  When his beliefs are not realized, Barbour falls into a deep depression and begins to doubt everything he has ever believed about Jesus Christ and Christian theology.  Later, his writings in the </a:t>
            </a:r>
            <a:r>
              <a:rPr lang="en-US" sz="1600" i="1" baseline="0" dirty="0" smtClean="0"/>
              <a:t>Herald of the Morning </a:t>
            </a:r>
            <a:r>
              <a:rPr lang="en-US" sz="1600" baseline="0" dirty="0" smtClean="0"/>
              <a:t>would be antagonistic to Charles’ writings.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We all know that embarrassment can be one of the most difficult things to deal with, and It seems as though Nelson Barbour was embarrassed by the fact that he so fervently preached and believed that the Lord would return physically to take the Church to glory.  When this did not happen, instead of stepping back, exercising humility and re-examining his views, he retaliates and seems to become bitter toward God.  Instead of blaming himself for the error…what does he do…he becomes angry at God.  How often we see this behavior in our fallen flesh.  Instead of placing the frustration or anger where it belongs (on ourselves), we often project that anger and frustration on to others and blame them for what is actually our own deficiency.  Satan is a master at this…he has maligned God’s character in every aspect, yet it is really his own character that is described by the horrible accusations.  Barbour would later repudiate his faith and pen a most horrible statement in his journal with which we are all probably familiar.  In the article Nelson Barbour writes the following: “Christ’s death was no more a settlement of the penalty of man’s sin than would be the sticking of a pin through the body of a fly.”  </a:t>
            </a:r>
            <a:r>
              <a:rPr lang="en-US" sz="1600" b="1" i="0" baseline="0" dirty="0" smtClean="0"/>
              <a:t>(CLICK) </a:t>
            </a:r>
            <a:r>
              <a:rPr lang="en-US" sz="1600" baseline="0" dirty="0" smtClean="0"/>
              <a:t>By the close of the same year, Charles believed it was the Lord’s will to withdraw funding of the Journal, depart from Barbour and begin his own journal, justly taking with him a copy of the list of subscribers since Charles helped build it.  By July of 1879 Charles will be publishing his own journal entitled, </a:t>
            </a:r>
            <a:r>
              <a:rPr lang="en-US" sz="1600" i="1" baseline="0" dirty="0" smtClean="0"/>
              <a:t>Zion’s watchtower and Herald of Christ’s Presence.  (</a:t>
            </a:r>
            <a:r>
              <a:rPr lang="en-US" sz="1600" i="0" baseline="0" dirty="0" smtClean="0"/>
              <a:t>Page 58 60)</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i="0" baseline="0" dirty="0" smtClean="0"/>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1" i="0" baseline="0" dirty="0" smtClean="0"/>
              <a:t>WE QUOTE BRO. RUSSELL’S OWN WORDS:  </a:t>
            </a:r>
            <a:r>
              <a:rPr lang="en-US" sz="1600" b="0" i="0" baseline="0" dirty="0" smtClean="0"/>
              <a:t>“I THEREFORE UNDERSTOOD IT TO BE THE LORD’S WILL THAT I SHOULD START ANOTHER JOURNAL IN WHICH THE STANDARD OF THE CROSS SHOULD BE LIFTED HIGH, THE DOCTRINE OF THE RANSOM DEFENDED, AND THE GOOD TIDINGS OF GREAT JOY PROCLAIMED AS EXTENSIVELY AS POSSIBLE.  ACTING UPON THIS LEADING OF THE LORD, I GAVE UP TRAVELING, AND IN JULY, 1989, THE FIRST NUMBER OF ZION’S WATCH TOWER AND HEROLD OF CHRIST’S PRESENCE MADE ITS APPEARANCE.  MOMH Page 19 Par. 2</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i="0"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20</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smtClean="0"/>
              <a:t>Joseph</a:t>
            </a:r>
            <a:r>
              <a:rPr lang="en-US" sz="1600" baseline="0" dirty="0" smtClean="0"/>
              <a:t> Russell then meets and eventually marries a young woman by the name of Emma Ackley.  She has an older sister named Maria Ackley.  Both women, along with their parents eventually attend the weekly meetings in the Russell home.  It isn’t long before Maria is doing secretarial work for Charles, proof reading some of his letters, taking care of his files etc.  It will be three short months before they decide to marry on March 13</a:t>
            </a:r>
            <a:r>
              <a:rPr lang="en-US" sz="1600" baseline="30000" dirty="0" smtClean="0"/>
              <a:t>th</a:t>
            </a:r>
            <a:r>
              <a:rPr lang="en-US" sz="1600" baseline="0" dirty="0" smtClean="0"/>
              <a:t> 1879.  It also won’t be long before they purchase their own home; a three story Victorian on 101 5</a:t>
            </a:r>
            <a:r>
              <a:rPr lang="en-US" sz="1600" baseline="30000" dirty="0" smtClean="0"/>
              <a:t>th</a:t>
            </a:r>
            <a:r>
              <a:rPr lang="en-US" sz="1600" baseline="0" dirty="0" smtClean="0"/>
              <a:t> Ave. in Pittsburgh PA, with a large dining room, six bedrooms and enough room to handle all the supplies Charles has accrued. (Page 63-64)</a:t>
            </a:r>
          </a:p>
          <a:p>
            <a:pPr marL="0" indent="0">
              <a:buNone/>
            </a:pPr>
            <a:endParaRPr lang="en-US" baseline="0" dirty="0" smtClean="0"/>
          </a:p>
          <a:p>
            <a:pPr marL="0" indent="0">
              <a:buNone/>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21</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baseline="0" dirty="0" smtClean="0"/>
              <a:t>In July, Charles sends the first edition of </a:t>
            </a:r>
            <a:r>
              <a:rPr lang="en-US" sz="1600" i="1" baseline="0" dirty="0" smtClean="0"/>
              <a:t>Zion’s Watch Tower and Herald of Christ’s Presence </a:t>
            </a:r>
            <a:r>
              <a:rPr lang="en-US" sz="1600" baseline="0" dirty="0" smtClean="0"/>
              <a:t>in a run of 6000 copies.  For six months he sends them free of charge to those on the mailing list he took with him when he left </a:t>
            </a:r>
            <a:r>
              <a:rPr lang="en-US" sz="1600" i="1" baseline="0" dirty="0" smtClean="0"/>
              <a:t>Barbour’s Herald of the Morning</a:t>
            </a:r>
            <a:r>
              <a:rPr lang="en-US" sz="1600" baseline="0" dirty="0" smtClean="0"/>
              <a:t>; remember, he helped build this mailing list and therefore was entitled to a copy.  Thereafter, the journal is sent to only those who request it at a subscription of 50 cents a year.  However, it is continued to be sent free to those Charles called, </a:t>
            </a:r>
            <a:r>
              <a:rPr lang="en-US" sz="1600" b="1" baseline="0" dirty="0" smtClean="0"/>
              <a:t>“</a:t>
            </a:r>
            <a:r>
              <a:rPr lang="en-US" sz="1600" b="1" i="1" baseline="0" dirty="0" smtClean="0"/>
              <a:t>The Lord’s Poor”</a:t>
            </a:r>
            <a:r>
              <a:rPr lang="en-US" sz="1600" baseline="0" dirty="0" smtClean="0"/>
              <a:t>.  </a:t>
            </a:r>
            <a:r>
              <a:rPr lang="en-US" sz="1600" b="1" baseline="0" dirty="0" smtClean="0"/>
              <a:t>(CLICK)  </a:t>
            </a:r>
            <a:r>
              <a:rPr lang="en-US" sz="1600" baseline="0" dirty="0" smtClean="0"/>
              <a:t>(Page 64 Par. 4 to 66 Par. 2)  </a:t>
            </a:r>
            <a:r>
              <a:rPr lang="en-US" sz="1600" b="0" i="0" baseline="0" dirty="0" smtClean="0"/>
              <a:t>The new publication was issued from Pittsburgh with an initial printing of six thousand copies…for almost 40 years the journal became a mainstay of the movement and was eagerly received by Bible Students everywhere, reaching a peak subscription of about fifty-five thousand by 1915.</a:t>
            </a:r>
            <a:endParaRPr lang="en-US" sz="1600" baseline="0" dirty="0" smtClean="0"/>
          </a:p>
          <a:p>
            <a:pPr marL="228600" indent="-228600">
              <a:buAutoNum type="arabicPeriod"/>
            </a:pPr>
            <a:r>
              <a:rPr lang="en-US" sz="1600" baseline="0" dirty="0" smtClean="0"/>
              <a:t>What was about to happen was probably far beyond the expectations of young Pastor Russell.  Just like in the days of the apostles, study groups began popping up all over the country to investigate and discuss the articles being published in his journal.  It wasn’t long before invitations arrive at his office requesting him to visit with these groups…they are even willing to pay his travel expenses.  Once again he begins traveling to visit with those who want to discuss these new found truths (or perhaps we should say, </a:t>
            </a:r>
            <a:r>
              <a:rPr lang="en-US" sz="1600" b="1" baseline="0" dirty="0" smtClean="0"/>
              <a:t>“the old, hidden truths”</a:t>
            </a:r>
            <a:r>
              <a:rPr lang="en-US" sz="1600" baseline="0" dirty="0" smtClean="0"/>
              <a:t>).  </a:t>
            </a:r>
            <a:r>
              <a:rPr lang="en-US" sz="1600" b="1" baseline="0" dirty="0" smtClean="0"/>
              <a:t>(CLICK)  </a:t>
            </a:r>
            <a:r>
              <a:rPr lang="en-US" sz="1600" baseline="0" dirty="0" smtClean="0"/>
              <a:t>SCRIPTURE: </a:t>
            </a:r>
            <a:r>
              <a:rPr lang="en-US" sz="1600" baseline="0" dirty="0" smtClean="0">
                <a:solidFill>
                  <a:srgbClr val="0000FF"/>
                </a:solidFill>
              </a:rPr>
              <a:t>Malachi 3:16  Then they that feared the LORD </a:t>
            </a:r>
            <a:r>
              <a:rPr lang="en-US" sz="1600" baseline="0" dirty="0" err="1" smtClean="0">
                <a:solidFill>
                  <a:srgbClr val="0000FF"/>
                </a:solidFill>
              </a:rPr>
              <a:t>spake</a:t>
            </a:r>
            <a:r>
              <a:rPr lang="en-US" sz="1600" baseline="0" dirty="0" smtClean="0">
                <a:solidFill>
                  <a:srgbClr val="0000FF"/>
                </a:solidFill>
              </a:rPr>
              <a:t> often one to another…</a:t>
            </a:r>
          </a:p>
          <a:p>
            <a:pPr marL="228600" indent="-228600">
              <a:buAutoNum type="arabicPeriod"/>
            </a:pPr>
            <a:r>
              <a:rPr lang="en-US" sz="1600" baseline="0" dirty="0" smtClean="0"/>
              <a:t>At this point, Charles does not consider himself a leader or founder of a new Christian movement.  The way he sees it, the growing number of subscribers to his magazine, the groups gathering to read and discuss the message, and the number of groups willing to pay his way to visit them simply represent a sure index to the number of persons deeply interested in the old old story just as is he.</a:t>
            </a:r>
          </a:p>
          <a:p>
            <a:pPr marL="228600" indent="-228600">
              <a:buAutoNum type="arabicPeriod"/>
            </a:pPr>
            <a:r>
              <a:rPr lang="en-US" sz="1600" baseline="0" dirty="0" smtClean="0"/>
              <a:t>Charles is also a firm believer in the liberty wherewith Christ has made us free (Galatians 5:1).  </a:t>
            </a:r>
            <a:r>
              <a:rPr lang="en-US" sz="1600" b="1" baseline="0" dirty="0" smtClean="0"/>
              <a:t>(CLICK)  </a:t>
            </a:r>
            <a:r>
              <a:rPr lang="en-US" sz="1600" baseline="0" dirty="0" smtClean="0"/>
              <a:t>Unlike so many other preachers of the past and those of our day, he demonstrates his lack of ambition to promote himself and </a:t>
            </a:r>
            <a:r>
              <a:rPr lang="en-US" sz="1600" b="1" baseline="0" dirty="0" smtClean="0"/>
              <a:t>informs the study groups to trust the spirit of truth to lead them into their relationship with God</a:t>
            </a:r>
            <a:r>
              <a:rPr lang="en-US" sz="1600" baseline="0" dirty="0" smtClean="0"/>
              <a:t>.  He begins to call each little group an ecclesia, which, in the Greek rendering, simply means church or called-out-ones.  He does not consider these groups as “his” followers or in any way branches of his own study group, but believes that each ecclesia should be independent of all others and free of any sort of central denominational influence or headquarters.  He only admonishes them along the lines of the scriptures…to pattern themselves after the early church…to be completely independent, voting for its own governing body of elders and deacons, yet maintaining close ties to the other churches in the fellowship.  CTR (Page 67 &amp; 68)    MOMH (Page 30 top)</a:t>
            </a:r>
          </a:p>
          <a:p>
            <a:pPr marL="228600" indent="-228600">
              <a:buAutoNum type="arabicPeriod"/>
            </a:pPr>
            <a:r>
              <a:rPr lang="en-US" sz="1600" baseline="0" dirty="0" smtClean="0"/>
              <a:t>He would eventually be elected as “Pastor” by hundreds of congregations around the world.  MOMH (Page 30 Par. 1)</a:t>
            </a:r>
          </a:p>
          <a:p>
            <a:endParaRPr lang="en-US" sz="1600"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22</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By the end of 1879, some of these groups want to get together with others who subscribe to Russell’s journal to exchange ideas or simply to meet one another.  This results in the first unofficial conventions and those who attend are now referring to themselves simply as Bible Students.  (Page 68 Last Par.)</a:t>
            </a:r>
            <a:r>
              <a:rPr lang="en-US" sz="1600" b="1" baseline="0" dirty="0" smtClean="0"/>
              <a:t>  (CLICK)</a:t>
            </a: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r>
              <a:rPr lang="en-US" sz="1600" baseline="0" dirty="0" smtClean="0"/>
              <a:t>By the end of this same year, Charles will sell off most of his remaining interests in the haberdashery shops for </a:t>
            </a:r>
            <a:r>
              <a:rPr lang="en-US" sz="1600" b="1" baseline="0" dirty="0" smtClean="0"/>
              <a:t>one-million dollars</a:t>
            </a:r>
            <a:r>
              <a:rPr lang="en-US" sz="1600" baseline="0" dirty="0" smtClean="0"/>
              <a:t>.</a:t>
            </a:r>
            <a:r>
              <a:rPr lang="en-US" sz="1600" b="1"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Does anybody recognize the man sitting to the left of Bro. Russell?  (CLICK)</a:t>
            </a:r>
          </a:p>
          <a:p>
            <a:endParaRPr lang="en-US" sz="1600" b="1" baseline="0" dirty="0" smtClean="0"/>
          </a:p>
          <a:p>
            <a:endParaRPr lang="en-US" sz="1600" baseline="0" dirty="0" smtClean="0"/>
          </a:p>
          <a:p>
            <a:endParaRPr lang="en-US" sz="1600"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23</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1. Charles now</a:t>
            </a:r>
            <a:r>
              <a:rPr lang="en-US" sz="1600" baseline="0" dirty="0" smtClean="0">
                <a:solidFill>
                  <a:srgbClr val="000000"/>
                </a:solidFill>
              </a:rPr>
              <a:t> </a:t>
            </a:r>
            <a:r>
              <a:rPr lang="en-US" sz="1600" dirty="0" smtClean="0">
                <a:solidFill>
                  <a:srgbClr val="000000"/>
                </a:solidFill>
              </a:rPr>
              <a:t>spends four uninterrupted hours in his study every morning (from 8:00 AM till 12:00 PM)  </a:t>
            </a:r>
            <a:r>
              <a:rPr lang="en-US" sz="1600" baseline="0" dirty="0" smtClean="0">
                <a:solidFill>
                  <a:srgbClr val="000000"/>
                </a:solidFill>
              </a:rPr>
              <a:t>Bullet # 1 (Page 71 Par 2)</a:t>
            </a:r>
            <a:r>
              <a:rPr lang="en-US" sz="1600" b="1" baseline="0" dirty="0" smtClean="0">
                <a:solidFill>
                  <a:srgbClr val="000000"/>
                </a:solidFill>
              </a:rPr>
              <a:t>  (CLICK)</a:t>
            </a:r>
            <a:endParaRPr lang="en-US" sz="1600"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2. </a:t>
            </a:r>
            <a:r>
              <a:rPr lang="en-US" sz="1600" dirty="0" smtClean="0">
                <a:solidFill>
                  <a:srgbClr val="000000"/>
                </a:solidFill>
              </a:rPr>
              <a:t>He and Maria purchase their own printing presses and bring them into their home…now they can print for the cost of supplies only.  </a:t>
            </a:r>
            <a:r>
              <a:rPr lang="en-US" sz="1600" baseline="0" dirty="0" smtClean="0">
                <a:solidFill>
                  <a:srgbClr val="000000"/>
                </a:solidFill>
              </a:rPr>
              <a:t>Bullet # 2 (Page 75 Par 1)</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3. </a:t>
            </a:r>
            <a:r>
              <a:rPr lang="en-US" sz="1600" dirty="0" smtClean="0">
                <a:solidFill>
                  <a:srgbClr val="000000"/>
                </a:solidFill>
              </a:rPr>
              <a:t>He Is still collaborating with others such as Paton…he is also allowing others to contribute to the </a:t>
            </a:r>
            <a:r>
              <a:rPr lang="en-US" sz="1600" i="1" dirty="0" smtClean="0">
                <a:solidFill>
                  <a:srgbClr val="000000"/>
                </a:solidFill>
              </a:rPr>
              <a:t>ZWTHCP </a:t>
            </a:r>
            <a:r>
              <a:rPr lang="en-US" sz="1600" dirty="0" smtClean="0">
                <a:solidFill>
                  <a:srgbClr val="000000"/>
                </a:solidFill>
              </a:rPr>
              <a:t>journal.  </a:t>
            </a:r>
            <a:r>
              <a:rPr lang="en-US" sz="1600" baseline="0" dirty="0" smtClean="0">
                <a:solidFill>
                  <a:srgbClr val="000000"/>
                </a:solidFill>
              </a:rPr>
              <a:t>Bullet # 3 (Page 75 Par 1)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4. </a:t>
            </a:r>
            <a:r>
              <a:rPr lang="en-US" sz="1600" dirty="0" smtClean="0">
                <a:solidFill>
                  <a:srgbClr val="000000"/>
                </a:solidFill>
              </a:rPr>
              <a:t>In 1881 CARLES PLACES AN ADD IN HIS JOURNAL CALLING FOR LABORERS TO DISTRIBUTE TRACTS, BOOKLETS AND FLIERS.  THEY DO NOT ASSUME TITLES LIKE MISSIONARIES</a:t>
            </a:r>
            <a:r>
              <a:rPr lang="en-US" sz="1600" baseline="0" dirty="0" smtClean="0">
                <a:solidFill>
                  <a:srgbClr val="000000"/>
                </a:solidFill>
              </a:rPr>
              <a:t> </a:t>
            </a:r>
            <a:r>
              <a:rPr lang="en-US" sz="1600" dirty="0" smtClean="0">
                <a:solidFill>
                  <a:srgbClr val="000000"/>
                </a:solidFill>
              </a:rPr>
              <a:t>OR EVANGELISTS, JUST VOLUNTEERS AND COLPORTEURS (WHICH LITERALLY MEANS A CARRIER OF BOOKS)  </a:t>
            </a:r>
            <a:r>
              <a:rPr lang="en-US" sz="1600" baseline="0" dirty="0" smtClean="0">
                <a:solidFill>
                  <a:srgbClr val="000000"/>
                </a:solidFill>
              </a:rPr>
              <a:t>Bullet # 4 (Page 75)  (</a:t>
            </a:r>
            <a:r>
              <a:rPr lang="en-US" sz="1600" b="1" baseline="0" dirty="0" smtClean="0">
                <a:solidFill>
                  <a:srgbClr val="000000"/>
                </a:solidFill>
              </a:rPr>
              <a:t>CLICK)</a:t>
            </a:r>
          </a:p>
          <a:p>
            <a:endParaRPr lang="en-US" baseline="0" dirty="0" smtClean="0"/>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24</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 March of 1881, a revision is made to the copyright act of 1790.  Because of this revision, publishing</a:t>
            </a:r>
            <a:r>
              <a:rPr lang="en-US" sz="1600" baseline="0" dirty="0" smtClean="0"/>
              <a:t> articles of other writers is much more difficult and cumbersome.  Now, Charles needs written consent to publish articles of other writers.  As a result he is almost the exclusive writer of ZWTHCP.  </a:t>
            </a:r>
          </a:p>
          <a:p>
            <a:endParaRPr lang="en-US" sz="1600" baseline="0" dirty="0" smtClean="0"/>
          </a:p>
          <a:p>
            <a:r>
              <a:rPr lang="en-US" sz="1600" baseline="0" dirty="0" smtClean="0"/>
              <a:t>One by One…seemingly by providence, all other writers and contributors to the ZWTHCP are being eliminated; making Charles Russell the steward of all the Lord’s goods.</a:t>
            </a:r>
          </a:p>
          <a:p>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One day, Maria called Charles’ attention to a peculiar set of scriptures found in Matthew the 24</a:t>
            </a:r>
            <a:r>
              <a:rPr lang="en-US" sz="1600" baseline="30000" dirty="0" smtClean="0"/>
              <a:t>th</a:t>
            </a:r>
            <a:r>
              <a:rPr lang="en-US" sz="1600" baseline="0" dirty="0" smtClean="0"/>
              <a:t> chapter and applied them to him.  We read:  </a:t>
            </a:r>
            <a:r>
              <a:rPr lang="en-US" sz="1600" b="1" baseline="0" dirty="0" smtClean="0"/>
              <a:t>(CLICK)</a:t>
            </a:r>
            <a:endParaRPr lang="en-US" sz="1600" baseline="0" dirty="0" smtClean="0"/>
          </a:p>
          <a:p>
            <a:endParaRPr lang="en-US" sz="1600" baseline="0" dirty="0" smtClean="0"/>
          </a:p>
          <a:p>
            <a:r>
              <a:rPr lang="en-US" sz="1600" u="none" strike="noStrike" kern="1200" dirty="0" smtClean="0">
                <a:solidFill>
                  <a:schemeClr val="tx1"/>
                </a:solidFill>
                <a:effectLst/>
                <a:latin typeface="+mn-lt"/>
                <a:ea typeface="+mn-ea"/>
                <a:cs typeface="+mn-cs"/>
                <a:hlinkClick r:id="rId3" action="ppaction://hlinkfile"/>
              </a:rPr>
              <a:t>Matthew 24:45</a:t>
            </a:r>
            <a:r>
              <a:rPr lang="en-US" sz="1600" kern="1200" dirty="0" smtClean="0">
                <a:solidFill>
                  <a:schemeClr val="tx1"/>
                </a:solidFill>
                <a:effectLst/>
                <a:latin typeface="+mn-lt"/>
                <a:ea typeface="+mn-ea"/>
                <a:cs typeface="+mn-cs"/>
              </a:rPr>
              <a:t>: Who then is a faithful and wise servant, whom his lord hath made ruler over his household, to give them meat in due season?</a:t>
            </a:r>
          </a:p>
          <a:p>
            <a:r>
              <a:rPr lang="en-US" sz="1600" u="none" strike="noStrike" kern="1200" dirty="0" smtClean="0">
                <a:solidFill>
                  <a:schemeClr val="tx1"/>
                </a:solidFill>
                <a:effectLst/>
                <a:latin typeface="+mn-lt"/>
                <a:ea typeface="+mn-ea"/>
                <a:cs typeface="+mn-cs"/>
                <a:hlinkClick r:id="rId4" action="ppaction://hlinkfile"/>
              </a:rPr>
              <a:t>Matthew 24:46</a:t>
            </a:r>
            <a:r>
              <a:rPr lang="en-US" sz="1600" kern="1200" dirty="0" smtClean="0">
                <a:solidFill>
                  <a:schemeClr val="tx1"/>
                </a:solidFill>
                <a:effectLst/>
                <a:latin typeface="+mn-lt"/>
                <a:ea typeface="+mn-ea"/>
                <a:cs typeface="+mn-cs"/>
              </a:rPr>
              <a:t>: Blessed is that servant, whom his lord when he cometh shall find so doing.</a:t>
            </a:r>
          </a:p>
          <a:p>
            <a:r>
              <a:rPr lang="en-US" sz="1600" u="none" strike="noStrike" kern="1200" dirty="0" smtClean="0">
                <a:solidFill>
                  <a:schemeClr val="tx1"/>
                </a:solidFill>
                <a:effectLst/>
                <a:latin typeface="+mn-lt"/>
                <a:ea typeface="+mn-ea"/>
                <a:cs typeface="+mn-cs"/>
                <a:hlinkClick r:id="rId5" action="ppaction://hlinkfile"/>
              </a:rPr>
              <a:t>Matthew 24:47</a:t>
            </a:r>
            <a:r>
              <a:rPr lang="en-US" sz="1600" kern="1200" dirty="0" smtClean="0">
                <a:solidFill>
                  <a:schemeClr val="tx1"/>
                </a:solidFill>
                <a:effectLst/>
                <a:latin typeface="+mn-lt"/>
                <a:ea typeface="+mn-ea"/>
                <a:cs typeface="+mn-cs"/>
              </a:rPr>
              <a:t>: Verily I say unto you, That he shall make him ruler over all his goods.</a:t>
            </a:r>
          </a:p>
          <a:p>
            <a:endParaRPr lang="en-US" sz="1600"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We</a:t>
            </a:r>
            <a:r>
              <a:rPr lang="en-US" sz="1600" b="1" kern="1200" baseline="0" dirty="0" smtClean="0">
                <a:solidFill>
                  <a:schemeClr val="tx1"/>
                </a:solidFill>
                <a:effectLst/>
                <a:latin typeface="+mn-lt"/>
                <a:ea typeface="+mn-ea"/>
                <a:cs typeface="+mn-cs"/>
              </a:rPr>
              <a:t> quote Bro. Russell’s own words from R3811:  </a:t>
            </a:r>
            <a:r>
              <a:rPr lang="en-US" sz="1600" kern="1200" baseline="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It was she who first called attention to </a:t>
            </a:r>
            <a:r>
              <a:rPr lang="en-US" sz="1600" u="none" strike="noStrike" kern="1200" dirty="0" smtClean="0">
                <a:solidFill>
                  <a:schemeClr val="tx1"/>
                </a:solidFill>
                <a:effectLst/>
                <a:latin typeface="+mn-lt"/>
                <a:ea typeface="+mn-ea"/>
                <a:cs typeface="+mn-cs"/>
              </a:rPr>
              <a:t>Matt. 24:45-47,</a:t>
            </a:r>
            <a:r>
              <a:rPr lang="en-US" sz="1600" u="none" strike="noStrike"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applying it to me in a meeting at Allegheny and subsequently in another meeting with the New York Church. I demurred that I had not thought of the passage thus, and declined to make any personal application of it, although I could not deny the force of the argument that it pointed out "that servant," and "fellow servants" and "the household," apparently clearly and designedly distinguishing between these terms”.</a:t>
            </a:r>
            <a:r>
              <a:rPr lang="en-US" sz="1600" dirty="0" smtClean="0">
                <a:effectLst/>
              </a:rPr>
              <a:t>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D99DCF-CD50-8943-9826-4087CE49BF0B}" type="slidenum">
              <a:rPr lang="en-US" smtClean="0"/>
              <a:t>25</a:t>
            </a:fld>
            <a:endParaRPr lang="en-US"/>
          </a:p>
        </p:txBody>
      </p:sp>
    </p:spTree>
    <p:extLst>
      <p:ext uri="{BB962C8B-B14F-4D97-AF65-F5344CB8AC3E}">
        <p14:creationId xmlns:p14="http://schemas.microsoft.com/office/powerpoint/2010/main" val="434873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BY THE END OF SEPTEMBER, 1881, CHARLES’ 164 PAGE BOOKLET, </a:t>
            </a:r>
            <a:r>
              <a:rPr lang="en-US" sz="1600" i="1" dirty="0" smtClean="0">
                <a:solidFill>
                  <a:srgbClr val="000000"/>
                </a:solidFill>
              </a:rPr>
              <a:t>FOOD FOR THINKING CHRISTIANS: WHY WAS EVIL PERMITTED</a:t>
            </a:r>
            <a:r>
              <a:rPr lang="en-US" sz="1600" dirty="0" smtClean="0">
                <a:solidFill>
                  <a:srgbClr val="000000"/>
                </a:solidFill>
              </a:rPr>
              <a:t>, HAS FOUND ITS WAY INTO MORE HANDS THAN THE MOST POPULAR NOVEL OF THE DAY.  AT HIS OWN EXPENSE, CHARLES HAS 1,400,000 COPIES OF THE BOOKLET DISTRIBUTED TO PROTESTANT CHURCHES BY FOLLOWERS AND PAID MESSENGER BOYS IN THE US, CANADA AND GREAT BRITAIN.  HE SHIPS 300,000 COPIES OF THE BOOKLET TO ENGLAND WITH J. C. SUNDERLIN AND J BENDER (COLPORTEURS) WHO ARE COMMISSIONED TO SEE TO IT THAT THE BOOKLETS ARE DISTRIBUTED IN THAT COUNTRY FOR THREE CONSECUTIVE SUNDAYS.  IT COSTS HIM A TOTAL $40,000 TO FUND THIS EFFORT.  </a:t>
            </a:r>
            <a:r>
              <a:rPr lang="en-US" sz="1600" baseline="0" dirty="0" smtClean="0">
                <a:solidFill>
                  <a:srgbClr val="000000"/>
                </a:solidFill>
              </a:rPr>
              <a:t>Bullet # 1 (Page 78 Par 1)</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solidFill>
                  <a:srgbClr val="000000"/>
                </a:solidFill>
              </a:rPr>
              <a:t>(CLICK)</a:t>
            </a:r>
          </a:p>
          <a:p>
            <a:endParaRPr lang="en-US" sz="1600"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26</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solidFill>
                  <a:srgbClr val="000000"/>
                </a:solidFill>
              </a:rPr>
              <a:t>1.  Six months after their arrival in Great Britain (in 1882) , </a:t>
            </a:r>
            <a:r>
              <a:rPr lang="en-US" sz="1600" baseline="0" dirty="0" err="1" smtClean="0">
                <a:solidFill>
                  <a:srgbClr val="000000"/>
                </a:solidFill>
              </a:rPr>
              <a:t>Sunderlin</a:t>
            </a:r>
            <a:r>
              <a:rPr lang="en-US" sz="1600" baseline="0" dirty="0" smtClean="0">
                <a:solidFill>
                  <a:srgbClr val="000000"/>
                </a:solidFill>
              </a:rPr>
              <a:t> and Bender hold their first official bible Students meeting in London. Later they meet with and help form a second group in Glasgow, Scotland.  </a:t>
            </a:r>
            <a:r>
              <a:rPr lang="en-US" sz="1600" b="1" baseline="0" dirty="0" smtClean="0">
                <a:solidFill>
                  <a:srgbClr val="000000"/>
                </a:solidFill>
              </a:rPr>
              <a:t>(CLICK)  </a:t>
            </a:r>
            <a:r>
              <a:rPr lang="en-US" sz="1600" baseline="0" dirty="0" smtClean="0">
                <a:solidFill>
                  <a:srgbClr val="000000"/>
                </a:solidFill>
              </a:rPr>
              <a:t>Charles isn’t aware of it yet, but the seeds he has planted in Great Britain will quickly place</a:t>
            </a:r>
            <a:r>
              <a:rPr lang="en-US" sz="1600" b="1" baseline="0" dirty="0" smtClean="0">
                <a:solidFill>
                  <a:srgbClr val="000000"/>
                </a:solidFill>
              </a:rPr>
              <a:t> </a:t>
            </a:r>
            <a:r>
              <a:rPr lang="en-US" sz="1600" baseline="0" dirty="0" smtClean="0">
                <a:solidFill>
                  <a:srgbClr val="000000"/>
                </a:solidFill>
              </a:rPr>
              <a:t>the Truth literature before an international audience. (Page 81 Par. 2)  </a:t>
            </a:r>
            <a:r>
              <a:rPr lang="en-US" sz="1600" b="1" baseline="0" dirty="0" smtClean="0">
                <a:solidFill>
                  <a:srgbClr val="000000"/>
                </a:solidFill>
              </a:rPr>
              <a:t>(CLICK) </a:t>
            </a:r>
            <a:endParaRPr lang="en-US" sz="1600" baseline="0" dirty="0" smtClean="0">
              <a:solidFill>
                <a:srgbClr val="000000"/>
              </a:solidFill>
            </a:endParaRPr>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27</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dirty="0" smtClean="0"/>
              <a:t>Although</a:t>
            </a:r>
            <a:r>
              <a:rPr lang="en-US" sz="1600" baseline="0" dirty="0" smtClean="0"/>
              <a:t> Charles begins his ministry collaborating with others, one by one they all seem to sever their relationship with him…or he with them for one reason or another.  In 1882, because of some doctrinal differences, J. H. Paton severs his professional relationship with Charles.  Eventually Charles will not publish any more of Paton’s articles in the ZWTHCP.  </a:t>
            </a:r>
            <a:r>
              <a:rPr lang="en-US" sz="1600" b="1" baseline="0" dirty="0" smtClean="0"/>
              <a:t>(CLICK)</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dirty="0" smtClean="0">
                <a:solidFill>
                  <a:schemeClr val="tx1"/>
                </a:solidFill>
                <a:latin typeface="+mn-lt"/>
                <a:ea typeface="+mn-ea"/>
                <a:cs typeface="+mn-cs"/>
              </a:rPr>
              <a:t>In</a:t>
            </a:r>
            <a:r>
              <a:rPr lang="en-US" sz="1600" kern="1200" baseline="0" dirty="0" smtClean="0">
                <a:solidFill>
                  <a:schemeClr val="tx1"/>
                </a:solidFill>
                <a:latin typeface="+mn-lt"/>
                <a:ea typeface="+mn-ea"/>
                <a:cs typeface="+mn-cs"/>
              </a:rPr>
              <a:t> Charles’ own words, </a:t>
            </a:r>
            <a:r>
              <a:rPr lang="en-US" sz="1600" i="1" kern="1200" baseline="0" dirty="0" smtClean="0">
                <a:solidFill>
                  <a:schemeClr val="tx1"/>
                </a:solidFill>
                <a:latin typeface="+mn-lt"/>
                <a:ea typeface="+mn-ea"/>
                <a:cs typeface="+mn-cs"/>
              </a:rPr>
              <a:t>“</a:t>
            </a:r>
            <a:r>
              <a:rPr lang="en-US" sz="1600" i="1" kern="1200" dirty="0" smtClean="0">
                <a:solidFill>
                  <a:schemeClr val="tx1"/>
                </a:solidFill>
                <a:latin typeface="+mn-lt"/>
                <a:ea typeface="+mn-ea"/>
                <a:cs typeface="+mn-cs"/>
              </a:rPr>
              <a:t>Mr. Paton. has since published another book, which, though called by the same name as the one we introduced, being on another and a false foundation, I cannot and do not recommend, but which I esteem misleading sophistry, tending to undermine the whole structure of the Christian system, yet retaining a sufficiency of the truths which we once held in common to make it palatable and dangerous to all not rooted and grounded upon the ransom rock.”  </a:t>
            </a:r>
            <a:r>
              <a:rPr lang="en-US" sz="1600" kern="1200" dirty="0" smtClean="0">
                <a:solidFill>
                  <a:schemeClr val="tx1"/>
                </a:solidFill>
                <a:latin typeface="+mn-lt"/>
                <a:ea typeface="+mn-ea"/>
                <a:cs typeface="+mn-cs"/>
              </a:rPr>
              <a:t>R3824  </a:t>
            </a:r>
            <a:r>
              <a:rPr lang="en-US" sz="1600" b="1" baseline="0" dirty="0" smtClean="0"/>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28</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dirty="0" smtClean="0">
                <a:solidFill>
                  <a:srgbClr val="000000"/>
                </a:solidFill>
              </a:rPr>
              <a:t>In October of 1882, Charles and Maria decide to publish the journal in an edition of 400,000 copies.  They are mailed to addresses sent in by subscribers; 100,000 are mailed to American clergymen all over the U.S. and Canada.  The decision pays off and they see a drastic increase in subscriptions in the early weeks of 1883.  </a:t>
            </a:r>
            <a:r>
              <a:rPr lang="en-US" sz="1600" baseline="0" dirty="0" smtClean="0">
                <a:solidFill>
                  <a:srgbClr val="000000"/>
                </a:solidFill>
              </a:rPr>
              <a:t>Bullet # 1 (Page 83 Par 1)</a:t>
            </a:r>
            <a:r>
              <a:rPr lang="en-US" sz="1600" b="1" baseline="0" dirty="0" smtClean="0">
                <a:solidFill>
                  <a:srgbClr val="000000"/>
                </a:solidFill>
              </a:rPr>
              <a:t>  (CLICK)</a:t>
            </a:r>
            <a:endParaRPr lang="en-US" sz="1600" baseline="0" dirty="0" smtClean="0">
              <a:solidFill>
                <a:srgbClr val="000000"/>
              </a:solidFill>
            </a:endParaRP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r>
              <a:rPr lang="en-US" sz="1600" i="1" dirty="0" smtClean="0">
                <a:solidFill>
                  <a:srgbClr val="000000"/>
                </a:solidFill>
              </a:rPr>
              <a:t>Zion’s Watch Tower and Herald of Christ’s presence </a:t>
            </a:r>
            <a:r>
              <a:rPr lang="en-US" sz="1600" dirty="0" smtClean="0">
                <a:solidFill>
                  <a:srgbClr val="000000"/>
                </a:solidFill>
              </a:rPr>
              <a:t>is translated into a foreign language for the first time.</a:t>
            </a:r>
            <a:r>
              <a:rPr lang="en-US" sz="1600" baseline="0" dirty="0" smtClean="0">
                <a:solidFill>
                  <a:srgbClr val="000000"/>
                </a:solidFill>
              </a:rPr>
              <a:t>  Bullet # 2 (Page 84 Par 3)</a:t>
            </a:r>
            <a:r>
              <a:rPr lang="en-US" sz="1600" b="1" baseline="0" dirty="0" smtClean="0">
                <a:solidFill>
                  <a:srgbClr val="000000"/>
                </a:solidFill>
              </a:rPr>
              <a:t>  (CLICK)</a:t>
            </a: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r>
              <a:rPr lang="en-US" sz="1600" dirty="0" smtClean="0">
                <a:solidFill>
                  <a:srgbClr val="000000"/>
                </a:solidFill>
              </a:rPr>
              <a:t>3.  By the close of 1883 Charles is receiving over six hundred letters a week…some thanking him; some criticizing him; some contain donations to be used for the work; some are requesting literature or spiritual guidance.  Through it all, Maria is by his side helping Charles.  </a:t>
            </a:r>
            <a:r>
              <a:rPr lang="en-US" sz="1600" baseline="0" dirty="0" smtClean="0">
                <a:solidFill>
                  <a:srgbClr val="000000"/>
                </a:solidFill>
              </a:rPr>
              <a:t>Bullet # 3 (Page 84 Par 4)</a:t>
            </a:r>
            <a:r>
              <a:rPr lang="en-US" sz="1600" b="1" baseline="0" dirty="0" smtClean="0">
                <a:solidFill>
                  <a:srgbClr val="000000"/>
                </a:solidFill>
              </a:rPr>
              <a:t>  (CLICK)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endParaRPr lang="en-US" baseline="0" dirty="0" smtClean="0">
              <a:solidFill>
                <a:schemeClr val="bg1"/>
              </a:solidFill>
            </a:endParaRPr>
          </a:p>
          <a:p>
            <a:endParaRPr lang="en-US" baseline="0" dirty="0" smtClean="0">
              <a:solidFill>
                <a:schemeClr val="bg1"/>
              </a:solidFill>
            </a:endParaRPr>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29</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smtClean="0"/>
              <a:t>Joseph </a:t>
            </a:r>
            <a:r>
              <a:rPr lang="en-US" sz="1600" dirty="0" err="1" smtClean="0"/>
              <a:t>Lytel</a:t>
            </a:r>
            <a:r>
              <a:rPr lang="en-US" sz="1600" dirty="0" smtClean="0"/>
              <a:t> Russell, (Bro. Russell’s Father) was born </a:t>
            </a:r>
            <a:r>
              <a:rPr lang="en-US" sz="1600" baseline="0" dirty="0" smtClean="0"/>
              <a:t>in northern Ireland on </a:t>
            </a:r>
            <a:r>
              <a:rPr lang="en-US" sz="1600" dirty="0" smtClean="0"/>
              <a:t>July 4, 1813; </a:t>
            </a:r>
            <a:r>
              <a:rPr lang="en-US" sz="1600" baseline="0" dirty="0" smtClean="0"/>
              <a:t>we know very little about his life before he comes to America. (Page 3)</a:t>
            </a:r>
          </a:p>
          <a:p>
            <a:pPr marL="228600" indent="-228600">
              <a:buAutoNum type="arabicPeriod"/>
            </a:pPr>
            <a:r>
              <a:rPr lang="en-US" sz="1600" baseline="0" dirty="0" smtClean="0"/>
              <a:t>He reaches the US sometime in 1841.  We know that he </a:t>
            </a:r>
            <a:r>
              <a:rPr lang="en-US" sz="1600" b="1" baseline="0" dirty="0" smtClean="0"/>
              <a:t>does</a:t>
            </a:r>
            <a:r>
              <a:rPr lang="en-US" sz="1600" baseline="0" dirty="0" smtClean="0"/>
              <a:t> </a:t>
            </a:r>
            <a:r>
              <a:rPr lang="en-US" sz="1600" b="1" baseline="0" dirty="0" smtClean="0"/>
              <a:t>not</a:t>
            </a:r>
            <a:r>
              <a:rPr lang="en-US" sz="1600" baseline="0" dirty="0" smtClean="0"/>
              <a:t> come to America on one of the coffin ships like his older brother because passengers on the coffin ships landed en masse in New York City and were processed through Castle Garden.  Joseph, however, arrives at the Allegheny port, which suggests that he had been able to book passage on a regular steam liner.  It would seem that his brother, Charles “T-a-y-s” Russell (because of his new found success in America) provided passage to the New World for his younger brother. (Page 4)</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Shortly after his arrival in the US, Joseph begins his professional life by selling men’s clothing accessories door to door and on street corners from a suitcase.  His inventory includes items like socks, handkerchiefs, cufflinks, suspenders, shoe polish, buffers, belts and other accessories to Victorian male attire.  We do not know if he works for another company or if his brother loans him money to set up his initial inventory.  We do know that Joseph is evidently a good salesman because by the time of his marriage he owns a successful haberdashery (explain what a haberdashery is).  ( Page 4) </a:t>
            </a:r>
            <a:r>
              <a:rPr lang="en-US" sz="1600" b="1" baseline="0" dirty="0" smtClean="0"/>
              <a:t>(CLICK)</a:t>
            </a:r>
            <a:endParaRPr lang="en-US" sz="1600" baseline="0" dirty="0" smtClean="0"/>
          </a:p>
          <a:p>
            <a:pPr marL="228600" indent="-228600">
              <a:buAutoNum type="arabicPeriod"/>
            </a:pPr>
            <a:endParaRPr lang="en-US" sz="1600"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QUESTION:  Can you see the resemblance he has to his son Charles…especially in the mouth?  </a:t>
            </a:r>
            <a:r>
              <a:rPr lang="en-US" sz="1600" b="1" baseline="0" dirty="0" smtClean="0"/>
              <a:t>(CLICK)</a:t>
            </a:r>
            <a:endParaRPr lang="en-US" sz="1600" b="1"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600" baseline="0" dirty="0" smtClean="0"/>
          </a:p>
          <a:p>
            <a:pPr marL="228600" indent="-228600">
              <a:buAutoNum type="arabicPeriod"/>
            </a:pP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1.  As</a:t>
            </a:r>
            <a:r>
              <a:rPr lang="en-US" sz="1600" baseline="0" dirty="0" smtClean="0">
                <a:solidFill>
                  <a:srgbClr val="000000"/>
                </a:solidFill>
              </a:rPr>
              <a:t> Bible Truths continued to unfold in both personal and group studies, the Pastor saw the need for putting forth a comprehensive exposition of the inspired Word that would properly harmonize the entire Bible.  He wanted such a treatise to be in a topical format that would delineate God’s principles, laws and promises, as well as explain Scriptural types, symbols, allegories and prophecies, all in their correct time setting.  The result was a six-volume series under the heading of </a:t>
            </a:r>
            <a:r>
              <a:rPr lang="en-US" sz="1600" i="1" baseline="0" dirty="0" smtClean="0">
                <a:solidFill>
                  <a:srgbClr val="000000"/>
                </a:solidFill>
              </a:rPr>
              <a:t>Millennial Dawn </a:t>
            </a:r>
            <a:r>
              <a:rPr lang="en-US" sz="1600" baseline="0" dirty="0" smtClean="0">
                <a:solidFill>
                  <a:srgbClr val="000000"/>
                </a:solidFill>
              </a:rPr>
              <a:t>(later, fearing the title “</a:t>
            </a:r>
            <a:r>
              <a:rPr lang="en-US" sz="1600" i="1" baseline="0" dirty="0" smtClean="0">
                <a:solidFill>
                  <a:srgbClr val="000000"/>
                </a:solidFill>
              </a:rPr>
              <a:t>Millennial Dawn</a:t>
            </a:r>
            <a:r>
              <a:rPr lang="en-US" sz="1600" baseline="0" dirty="0" smtClean="0">
                <a:solidFill>
                  <a:srgbClr val="000000"/>
                </a:solidFill>
              </a:rPr>
              <a:t>” would be perceived by some as a novel, he retitled the series as simply “</a:t>
            </a:r>
            <a:r>
              <a:rPr lang="en-US" sz="1600" i="1" baseline="0" dirty="0" smtClean="0">
                <a:solidFill>
                  <a:srgbClr val="000000"/>
                </a:solidFill>
              </a:rPr>
              <a:t>Studies in the Scriptures</a:t>
            </a:r>
            <a:r>
              <a:rPr lang="en-US" sz="1600" baseline="0" dirty="0" smtClean="0">
                <a:solidFill>
                  <a:srgbClr val="000000"/>
                </a:solidFill>
              </a:rPr>
              <a:t>”).  </a:t>
            </a:r>
            <a:r>
              <a:rPr lang="en-US" sz="1600" b="1" baseline="0" dirty="0" smtClean="0">
                <a:solidFill>
                  <a:srgbClr val="000000"/>
                </a:solidFill>
              </a:rPr>
              <a:t>(CLICK)  </a:t>
            </a:r>
            <a:r>
              <a:rPr lang="en-US" sz="1600" baseline="0" dirty="0" smtClean="0">
                <a:solidFill>
                  <a:srgbClr val="000000"/>
                </a:solidFill>
              </a:rPr>
              <a:t>In 1884 He begins working on the first volume of the series entitled “</a:t>
            </a:r>
            <a:r>
              <a:rPr lang="en-US" sz="1600" i="1" baseline="0" dirty="0" smtClean="0">
                <a:solidFill>
                  <a:srgbClr val="000000"/>
                </a:solidFill>
              </a:rPr>
              <a:t>The Divine Plan of the Ages” </a:t>
            </a:r>
            <a:r>
              <a:rPr lang="en-US" sz="1600" baseline="0" dirty="0" smtClean="0">
                <a:solidFill>
                  <a:srgbClr val="000000"/>
                </a:solidFill>
              </a:rPr>
              <a:t>but would not publish it until 1886; the remainder of the volumes would be published between this date and 1904.  To this day many consider the series to be one of the most helpful aids to Bible study ever produced, depicting God’s majestic Plan for uplifting mankind.  The series was another mainstay of the movement, particularly the First Volume, </a:t>
            </a:r>
            <a:r>
              <a:rPr lang="en-US" sz="1600" i="1" baseline="0" dirty="0" smtClean="0">
                <a:solidFill>
                  <a:srgbClr val="000000"/>
                </a:solidFill>
              </a:rPr>
              <a:t>The Divine Plan of the Ages</a:t>
            </a:r>
            <a:r>
              <a:rPr lang="en-US" sz="1600" baseline="0" dirty="0" smtClean="0">
                <a:solidFill>
                  <a:srgbClr val="000000"/>
                </a:solidFill>
              </a:rPr>
              <a:t>, which became one of the most popular and widely read Biblical treatises of its day and reached the phenomenal circulation of about </a:t>
            </a:r>
            <a:r>
              <a:rPr lang="en-US" sz="1600" b="1" baseline="0" dirty="0" smtClean="0">
                <a:solidFill>
                  <a:srgbClr val="000000"/>
                </a:solidFill>
              </a:rPr>
              <a:t>four and one-half million </a:t>
            </a:r>
            <a:r>
              <a:rPr lang="en-US" sz="1600" baseline="0" dirty="0" smtClean="0">
                <a:solidFill>
                  <a:srgbClr val="000000"/>
                </a:solidFill>
              </a:rPr>
              <a:t>in the Pastor’s own lifetime.  MOMH Page 27 Par. 3</a:t>
            </a:r>
          </a:p>
          <a:p>
            <a:r>
              <a:rPr lang="en-US" sz="1600" b="1" baseline="0" dirty="0" smtClean="0">
                <a:solidFill>
                  <a:srgbClr val="000000"/>
                </a:solidFill>
              </a:rPr>
              <a:t>(CLICK)</a:t>
            </a:r>
          </a:p>
          <a:p>
            <a:endParaRPr lang="en-US" sz="1600"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2.  The home on 101 5th Ave. is now too small for the work.  Charles and Maria move to a larger home on 44 Federal Street in Allegheny…this home would eventually be called the </a:t>
            </a:r>
            <a:r>
              <a:rPr lang="en-US" sz="1600" b="1" dirty="0" smtClean="0">
                <a:solidFill>
                  <a:srgbClr val="000000"/>
                </a:solidFill>
              </a:rPr>
              <a:t>Bible House</a:t>
            </a:r>
            <a:r>
              <a:rPr lang="en-US" sz="1600" dirty="0" smtClean="0">
                <a:solidFill>
                  <a:srgbClr val="000000"/>
                </a:solidFill>
              </a:rPr>
              <a:t>, but not the Bible House with which we are most familiar</a:t>
            </a:r>
            <a:r>
              <a:rPr lang="en-US" sz="1600" baseline="0" dirty="0" smtClean="0">
                <a:solidFill>
                  <a:srgbClr val="000000"/>
                </a:solidFill>
              </a:rPr>
              <a:t> - t</a:t>
            </a:r>
            <a:r>
              <a:rPr lang="en-US" sz="1600" dirty="0" smtClean="0">
                <a:solidFill>
                  <a:srgbClr val="000000"/>
                </a:solidFill>
              </a:rPr>
              <a:t>hat bible</a:t>
            </a:r>
            <a:r>
              <a:rPr lang="en-US" sz="1600" baseline="0" dirty="0" smtClean="0">
                <a:solidFill>
                  <a:srgbClr val="000000"/>
                </a:solidFill>
              </a:rPr>
              <a:t> house will come a little later.</a:t>
            </a:r>
            <a:r>
              <a:rPr lang="en-US" sz="1600" dirty="0" smtClean="0">
                <a:solidFill>
                  <a:srgbClr val="000000"/>
                </a:solidFill>
              </a:rPr>
              <a:t>  </a:t>
            </a:r>
            <a:r>
              <a:rPr lang="en-US" sz="1600" baseline="0" dirty="0" smtClean="0">
                <a:solidFill>
                  <a:srgbClr val="000000"/>
                </a:solidFill>
              </a:rPr>
              <a:t>Bullet # 2 (Page 88 Par 1)</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solidFill>
                  <a:srgbClr val="000000"/>
                </a:solidFill>
              </a:rPr>
              <a:t>(CLICK)</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30</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1.  In December, Charles writes a charter to incorporate the ZWTBTS.  On December 13, 1884, judge F.H. Coiler of the court of common pleas for Alleghany county, pa, grants a legal charter that incorporates ZWTBTS.  It’s first board of directors are listed as: CTR, president; William I. Mann, vice president; Maria F. Russell, secretary and treasurer.  William C. McMillan, J.B. Adamson, and J.F. Smith are also listed as members of the board.  Bullet # 1 (Page 89 Par 1) </a:t>
            </a:r>
            <a:r>
              <a:rPr lang="en-US" sz="1600" b="1" kern="1200" dirty="0" smtClean="0">
                <a:solidFill>
                  <a:schemeClr val="tx1"/>
                </a:solidFill>
                <a:effectLst/>
                <a:latin typeface="+mn-lt"/>
                <a:ea typeface="+mn-ea"/>
                <a:cs typeface="+mn-cs"/>
              </a:rPr>
              <a:t> (CLICK)</a:t>
            </a: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2.  Before the year is out, they receive word that The Truth Literature has come to the attention of people living in certain Asian and other nations.  Letters come in from Liberia, japan, Korea, and Thailand requesting publications.  Before the new year is celebrated, a few letters come in from new Zealand and Australia seeking literature, subscriptions to ZWTHCP, and often requests for a visit from Charles or one of his associates.  Charles, Maria, and those who work in the main office take all this as a sure sign that their work is being blessed.  The old, old story is making its way around the entire planet.  Donations are coming in from everywhere, yet Charles has not asked for a single penny.  Bullet # 2 (Page 90 Par 1)</a:t>
            </a:r>
            <a:r>
              <a:rPr lang="en-US" sz="1600" b="1" kern="1200" dirty="0" smtClean="0">
                <a:solidFill>
                  <a:schemeClr val="tx1"/>
                </a:solidFill>
                <a:effectLst/>
                <a:latin typeface="+mn-lt"/>
                <a:ea typeface="+mn-ea"/>
                <a:cs typeface="+mn-cs"/>
              </a:rPr>
              <a:t>  (CLICK)</a:t>
            </a:r>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endParaRPr lang="en-US" baseline="0" dirty="0" smtClean="0">
              <a:solidFill>
                <a:srgbClr val="000000"/>
              </a:solidFill>
            </a:endParaRPr>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31</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1.  Charles has a style of preaching and presenting himself that certainly appeals to his audiences.  His dress would probably best be styled as classy…remember, he is an expert in men’s fashion and clothing. He always wears a long black cloak, black suit and shoes, a white shirt and a white necktie.  </a:t>
            </a:r>
            <a:r>
              <a:rPr lang="en-US" sz="1600" b="1" baseline="0" dirty="0" smtClean="0"/>
              <a:t>(CLICK)  </a:t>
            </a:r>
            <a:r>
              <a:rPr lang="en-US" sz="1600" baseline="0" dirty="0" smtClean="0"/>
              <a:t>He always begins his lectures by giving a mild but formal bow to his audience.  He never uses notes when he speaks but relies on his good memory to preach his sermons.  He is a charismatic speaker walking about the stage using his arms and hands to accentuate his words.  He has a charm and respectful wit which will enable him to bring a chuckle even to his hecklers.  </a:t>
            </a:r>
            <a:r>
              <a:rPr lang="en-US" sz="1600" b="1" baseline="0" dirty="0" smtClean="0"/>
              <a:t>(CLICK)  </a:t>
            </a:r>
            <a:r>
              <a:rPr lang="en-US" sz="1600" baseline="0" dirty="0" smtClean="0"/>
              <a:t>He is poised, eloquent, articulate, pleasant, polite, informed and convincing.  It has been reported that people who are not necessarily seeking religion and even other ministers will come to see him preach.  Many times he will have to turn away not hundreds, but often thousands from his lectures as the auditoriums are filled to capacity.  (Page 86-87) </a:t>
            </a:r>
            <a:r>
              <a:rPr lang="en-US" sz="1600" b="1" baseline="0" dirty="0" smtClean="0"/>
              <a:t> (CLICK)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32</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smtClean="0"/>
              <a:t>In 1887, the parents of Rose and Charles Ball pass away in California.  There</a:t>
            </a:r>
            <a:r>
              <a:rPr lang="en-US" sz="1600" baseline="0" dirty="0" smtClean="0"/>
              <a:t> is a possibility that they were early followers of Bro. Russell’s teachings.  Their deaths set into motion a series of occurrences that will have a great effect upon the lives of Charles and Maria Russell.  (Page 100 Par. 2)</a:t>
            </a:r>
          </a:p>
          <a:p>
            <a:pPr marL="228600" indent="-228600">
              <a:buAutoNum type="arabicPeriod"/>
            </a:pPr>
            <a:r>
              <a:rPr lang="en-US" sz="1600" dirty="0" smtClean="0"/>
              <a:t>(the young</a:t>
            </a:r>
            <a:r>
              <a:rPr lang="en-US" sz="1600" baseline="0" dirty="0" smtClean="0"/>
              <a:t> son) who’s name was also </a:t>
            </a:r>
            <a:r>
              <a:rPr lang="en-US" sz="1600" dirty="0" smtClean="0"/>
              <a:t>Charles Ball, moves to Pittsburgh</a:t>
            </a:r>
            <a:r>
              <a:rPr lang="en-US" sz="1600" baseline="0" dirty="0" smtClean="0"/>
              <a:t> to find work at the headquarters of the movement.  He applies at the Bible House and is accepted for employment.  He swiftly learns a wide array of tasks and becomes somewhat of a jack-of-all-trades, helping wherever he can.  He is well-liked by everyone at the house, especially Charles and Maria.</a:t>
            </a:r>
          </a:p>
          <a:p>
            <a:pPr marL="228600" indent="-228600">
              <a:buAutoNum type="arabicPeriod"/>
            </a:pPr>
            <a:r>
              <a:rPr lang="en-US" sz="1600" baseline="0" dirty="0" smtClean="0"/>
              <a:t>Shortly after his employment, Charlie (as they will come to call him) receives a letter from his younger sister, Rose, relaying her unhappiness since the death of their parents.  She has been taken in by friends, but misses her brother and wants to join him in Pennsylvania.  Charlie talks to Charles and Maria about his sister’s dilemma and asks for advice.  The Russells, who are without a child of their own, are filled with compassion and decide to unofficially adopt the boy’s sister and bring her to live with them.  </a:t>
            </a:r>
          </a:p>
          <a:p>
            <a:pPr marL="228600" indent="-228600">
              <a:buAutoNum type="arabicPeriod"/>
            </a:pPr>
            <a:r>
              <a:rPr lang="en-US" sz="1600" baseline="0" dirty="0" smtClean="0"/>
              <a:t>Know one knows for sure how old Rose is when she arrives at the Russell household; it is reported by some that she is 10 and by others that she may be as old as 15.  What we know for sure is that she will later marry one of Russell’s staff two years after her arrival in 1890.  (Page 100 to 101)</a:t>
            </a:r>
          </a:p>
          <a:p>
            <a:pPr marL="228600" indent="-228600">
              <a:buAutoNum type="arabicPeriod"/>
            </a:pPr>
            <a:r>
              <a:rPr lang="en-US" sz="1600" baseline="0" dirty="0" smtClean="0"/>
              <a:t>Charles and Maria Russell enjoy the idea of having a daughter and it isn’t long before they both take on the role of parents and display their parental affection on Rose.</a:t>
            </a:r>
            <a:endParaRPr lang="en-US" sz="1600" dirty="0"/>
          </a:p>
        </p:txBody>
      </p:sp>
      <p:sp>
        <p:nvSpPr>
          <p:cNvPr id="4" name="Slide Number Placeholder 3"/>
          <p:cNvSpPr>
            <a:spLocks noGrp="1"/>
          </p:cNvSpPr>
          <p:nvPr>
            <p:ph type="sldNum" sz="quarter" idx="10"/>
          </p:nvPr>
        </p:nvSpPr>
        <p:spPr/>
        <p:txBody>
          <a:bodyPr/>
          <a:lstStyle/>
          <a:p>
            <a:fld id="{FFD99DCF-CD50-8943-9826-4087CE49BF0B}" type="slidenum">
              <a:rPr lang="en-US" smtClean="0"/>
              <a:t>33</a:t>
            </a:fld>
            <a:endParaRPr lang="en-US"/>
          </a:p>
        </p:txBody>
      </p:sp>
    </p:spTree>
    <p:extLst>
      <p:ext uri="{BB962C8B-B14F-4D97-AF65-F5344CB8AC3E}">
        <p14:creationId xmlns:p14="http://schemas.microsoft.com/office/powerpoint/2010/main" val="3253796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solidFill>
                  <a:schemeClr val="tx1"/>
                </a:solidFill>
              </a:rPr>
              <a:t>By December of 1889, it is clear to everyone at the Bible House that they either have to begin working in shifts or find a new and larger location.  </a:t>
            </a:r>
            <a:r>
              <a:rPr lang="en-US" sz="1600" b="1" baseline="0" dirty="0" smtClean="0">
                <a:solidFill>
                  <a:schemeClr val="tx1"/>
                </a:solidFill>
              </a:rPr>
              <a:t>(CLICK)  </a:t>
            </a:r>
            <a:r>
              <a:rPr lang="en-US" sz="1600" baseline="0" dirty="0" smtClean="0">
                <a:solidFill>
                  <a:schemeClr val="tx1"/>
                </a:solidFill>
              </a:rPr>
              <a:t>Charles has a four story brick building built to  </a:t>
            </a:r>
            <a:r>
              <a:rPr lang="en-US" sz="1600" b="1" baseline="0" dirty="0" smtClean="0">
                <a:solidFill>
                  <a:schemeClr val="tx1"/>
                </a:solidFill>
              </a:rPr>
              <a:t>(CLICK)  </a:t>
            </a:r>
            <a:r>
              <a:rPr lang="en-US" sz="1600" b="0" baseline="0" dirty="0" smtClean="0">
                <a:solidFill>
                  <a:schemeClr val="tx1"/>
                </a:solidFill>
              </a:rPr>
              <a:t>meet</a:t>
            </a:r>
            <a:r>
              <a:rPr lang="en-US" sz="1600" baseline="0" dirty="0" smtClean="0">
                <a:solidFill>
                  <a:schemeClr val="tx1"/>
                </a:solidFill>
              </a:rPr>
              <a:t> their needs at 58 and 60 Arch Street in Allegheny at a cost of $34,000. The House consisted of a Parlor  </a:t>
            </a:r>
            <a:r>
              <a:rPr lang="en-US" sz="1600" b="1" baseline="0" dirty="0" smtClean="0">
                <a:solidFill>
                  <a:schemeClr val="tx1"/>
                </a:solidFill>
              </a:rPr>
              <a:t>(CLICK)  </a:t>
            </a:r>
            <a:r>
              <a:rPr lang="en-US" sz="1600" baseline="0" dirty="0" smtClean="0">
                <a:solidFill>
                  <a:schemeClr val="tx1"/>
                </a:solidFill>
              </a:rPr>
              <a:t>An office, </a:t>
            </a:r>
            <a:r>
              <a:rPr lang="en-US" sz="1600" b="0" baseline="0" dirty="0" smtClean="0">
                <a:solidFill>
                  <a:schemeClr val="tx1"/>
                </a:solidFill>
              </a:rPr>
              <a:t>Bedrooms etc.  </a:t>
            </a:r>
            <a:r>
              <a:rPr lang="en-US" sz="1600" b="1" baseline="0" dirty="0" smtClean="0">
                <a:solidFill>
                  <a:schemeClr val="tx1"/>
                </a:solidFill>
              </a:rPr>
              <a:t>(CLICK)  This would be the “Bible House” with which most of us are familiar…seeing photos of it in the reprints.  Charles would use this as his headquarters for 20 years, from 1889 to 1909  </a:t>
            </a:r>
            <a:r>
              <a:rPr lang="en-US" sz="1600" baseline="0" dirty="0" smtClean="0">
                <a:solidFill>
                  <a:schemeClr val="tx1"/>
                </a:solidFill>
              </a:rPr>
              <a:t>It was demolished in 1962.  (Page 111 Par. 1)  </a:t>
            </a:r>
            <a:r>
              <a:rPr lang="en-US" sz="1600" b="1" baseline="0" dirty="0" smtClean="0"/>
              <a:t>(CLICK)</a:t>
            </a:r>
            <a:endParaRPr lang="en-US" sz="1600" baseline="0" dirty="0" smtClean="0"/>
          </a:p>
          <a:p>
            <a:pPr marL="228600" indent="-228600">
              <a:buAutoNum type="arabicPeriod" startAt="2"/>
            </a:pPr>
            <a:r>
              <a:rPr lang="en-US" sz="1600" baseline="0" dirty="0" smtClean="0"/>
              <a:t>Meal times for staff were always turned into devotional services.  Breakfast was preceded by congregational singing and prayer, including the “Lord’s Prayer,” in which all the “Bible House Family” joined.  A daily devotional text and commentary was also read, then opened for discussion.  During all of the meal sessions, Scriptural questions would be dwelt upon, with the Pastor giving his thoughts at the close.  Everyone present felt greatly blessed by these occasions, which took on a special air of sanctity.  MOMH 31</a:t>
            </a:r>
          </a:p>
          <a:p>
            <a:pPr marL="228600" indent="-228600">
              <a:buAutoNum type="arabicPeriod" startAt="2"/>
            </a:pPr>
            <a:r>
              <a:rPr lang="en-US" sz="1600" baseline="0" dirty="0" smtClean="0"/>
              <a:t>Would you like to see recent photo of where the bible house once stood?  </a:t>
            </a:r>
            <a:r>
              <a:rPr lang="en-US" sz="1600" b="1" baseline="0" dirty="0" smtClean="0"/>
              <a:t>(CLICK)</a:t>
            </a:r>
          </a:p>
          <a:p>
            <a:pPr marL="0" indent="0">
              <a:buNone/>
            </a:pPr>
            <a:endParaRPr lang="en-US" sz="1600" baseline="0" dirty="0" smtClean="0"/>
          </a:p>
          <a:p>
            <a:pPr marL="228600" indent="-228600">
              <a:buAutoNum type="arabicPeriod" startAt="2"/>
            </a:pPr>
            <a:endParaRPr lang="en-US" sz="1600" baseline="0" dirty="0" smtClean="0"/>
          </a:p>
          <a:p>
            <a:pPr marL="0" indent="0">
              <a:buNone/>
            </a:pPr>
            <a:r>
              <a:rPr lang="en-US" sz="1600" baseline="0" dirty="0" smtClean="0"/>
              <a:t>ABOUT 50 MINUTES TO THIS POINT</a:t>
            </a:r>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34</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solidFill>
                  <a:srgbClr val="000000"/>
                </a:solidFill>
              </a:rPr>
              <a:t>1.  By</a:t>
            </a:r>
            <a:r>
              <a:rPr lang="en-US" sz="1600" baseline="0" dirty="0" smtClean="0">
                <a:solidFill>
                  <a:srgbClr val="000000"/>
                </a:solidFill>
              </a:rPr>
              <a:t> Thanksgiving of 1888 17,000 copies of the German translated Volume 1 are circulating in Germany.  </a:t>
            </a:r>
            <a:r>
              <a:rPr lang="en-US" sz="1600" b="1" baseline="0" dirty="0" smtClean="0">
                <a:solidFill>
                  <a:srgbClr val="000000"/>
                </a:solidFill>
              </a:rPr>
              <a:t>(CLICK)</a:t>
            </a:r>
            <a:endParaRPr lang="en-US" sz="1600" b="1" dirty="0" smtClean="0">
              <a:solidFill>
                <a:srgbClr val="000000"/>
              </a:solidFill>
            </a:endParaRPr>
          </a:p>
          <a:p>
            <a:endParaRPr lang="en-US" sz="16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2.  In January</a:t>
            </a:r>
            <a:r>
              <a:rPr lang="en-US" sz="1600" baseline="0" dirty="0" smtClean="0">
                <a:solidFill>
                  <a:srgbClr val="000000"/>
                </a:solidFill>
              </a:rPr>
              <a:t> of 1889, Russell’s second major work, Millennial Dawn: The Time is at Hand, is published.</a:t>
            </a:r>
            <a:r>
              <a:rPr lang="en-US" sz="1600" b="1" baseline="0" dirty="0" smtClean="0">
                <a:solidFill>
                  <a:srgbClr val="000000"/>
                </a:solidFill>
              </a:rPr>
              <a:t>  (CLICK)</a:t>
            </a:r>
          </a:p>
          <a:p>
            <a:endParaRPr lang="en-US" baseline="0" dirty="0" smtClean="0"/>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35</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solidFill>
                  <a:srgbClr val="000000"/>
                </a:solidFill>
              </a:rPr>
              <a:t>1. CHARLES IS A FIRM BELIEVER IN LIBERTY.   BY HIS OWN WORDS, HE SHOWS A LACK OF DESIRE TO CONTROL OTHER CHRISTIANS AND OTHER ECCLESIAS.  HE IS CONVINCED THAT IT ISN’T MORE HIERARCHY THAT WILL HELP THE CHURCH, IT IS MORE LIBERTY.  WE QUOTE FROM VOL 6 PAGE 242 , “THE REAL NEED OF THE CHURCH IS STILL MORE LIBERTY – UNTIL EACH INDIVIDUAL MEMBER SHALL STAND FREE AND INDEPENDENT OF ALL HUMAN BONDS, CREEDS, CONFESSIONS, ETC.  WITH EACH INDIVIDUAL CHRISTIAN STANDING FAST IN THE LIBERTY WHEREWITH HE WAS MADE FREE BY THE LORD…”  This</a:t>
            </a:r>
            <a:r>
              <a:rPr lang="en-US" sz="1600" baseline="0" dirty="0" smtClean="0">
                <a:solidFill>
                  <a:srgbClr val="000000"/>
                </a:solidFill>
              </a:rPr>
              <a:t> is</a:t>
            </a:r>
            <a:r>
              <a:rPr lang="en-US" sz="1600" dirty="0" smtClean="0">
                <a:solidFill>
                  <a:srgbClr val="000000"/>
                </a:solidFill>
              </a:rPr>
              <a:t> from </a:t>
            </a:r>
            <a:r>
              <a:rPr lang="en-US" sz="1600" dirty="0" err="1" smtClean="0">
                <a:solidFill>
                  <a:srgbClr val="000000"/>
                </a:solidFill>
              </a:rPr>
              <a:t>vol</a:t>
            </a:r>
            <a:r>
              <a:rPr lang="en-US" sz="1600" dirty="0" smtClean="0">
                <a:solidFill>
                  <a:srgbClr val="000000"/>
                </a:solidFill>
              </a:rPr>
              <a:t> 6 page 242 (CTR Page</a:t>
            </a:r>
            <a:r>
              <a:rPr lang="en-US" sz="1600" baseline="0" dirty="0" smtClean="0">
                <a:solidFill>
                  <a:srgbClr val="000000"/>
                </a:solidFill>
              </a:rPr>
              <a:t> 110 Par. 1)  </a:t>
            </a:r>
            <a:r>
              <a:rPr lang="en-US" sz="1600" b="1" baseline="0" dirty="0" smtClean="0">
                <a:solidFill>
                  <a:srgbClr val="000000"/>
                </a:solidFill>
              </a:rPr>
              <a:t>(CLICK)</a:t>
            </a:r>
          </a:p>
          <a:p>
            <a:endParaRPr lang="en-US" sz="1600"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36</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The Truth Movement continues to expand like wildfire…it seems as though the people can’t get enough of these truths.  Countries all over the world are requesting subscriptions to Bro. Russell’s writings; requesting literature be translated into their own language and requesting he visit their study groups.  </a:t>
            </a:r>
            <a:r>
              <a:rPr lang="en-US" sz="1600" b="1" baseline="0" dirty="0" smtClean="0"/>
              <a:t>(CLICK)  </a:t>
            </a:r>
            <a:r>
              <a:rPr lang="en-US" sz="1600" baseline="0" dirty="0" smtClean="0"/>
              <a:t>In 1891, the 3</a:t>
            </a:r>
            <a:r>
              <a:rPr lang="en-US" sz="1600" baseline="30000" dirty="0" smtClean="0"/>
              <a:t>rd</a:t>
            </a:r>
            <a:r>
              <a:rPr lang="en-US" sz="1600" baseline="0" dirty="0" smtClean="0"/>
              <a:t> volume entitled “Thy Kingdom Come” will be published.  The wheat of the harvest is certainly ripe and Bro. Russell has found himself smack, dab in the middle of it all.  (</a:t>
            </a:r>
            <a:r>
              <a:rPr lang="en-US" sz="1600" b="1" baseline="0" dirty="0" smtClean="0"/>
              <a:t>CLICK)  </a:t>
            </a:r>
            <a:r>
              <a:rPr lang="en-US" sz="1600" baseline="0" dirty="0" smtClean="0"/>
              <a:t>But all of these blessings are not without their corresponding trials and experiences…Satan, the roaring lion is close by and is seeking whom he may devour.  </a:t>
            </a:r>
            <a:r>
              <a:rPr lang="en-US" sz="1600" b="1" baseline="0" dirty="0" smtClean="0"/>
              <a:t>(CLICK)</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Without expounding on all of his trials and difficult experiences (of which there were many), suffice it to say that some of those closest to Charles would become his bitterest enemies, eventually this will include his own wife.  As a result, his Love, Patience, Loyalty, Humility and Fortitude would be tested to the limit.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In 1892 the first of a succession of problems begins occurring between Charles and Maria, they are not all domestic in nature, but will begin when a series of harmful rumors circulate through the Bible House, then out into the </a:t>
            </a:r>
            <a:r>
              <a:rPr lang="en-US" sz="1600" baseline="0" dirty="0" err="1" smtClean="0"/>
              <a:t>Ecciesias</a:t>
            </a:r>
            <a:r>
              <a:rPr lang="en-US" sz="1600" baseline="0" dirty="0" smtClean="0"/>
              <a:t>.  (Page125 Par. 1)</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Later, their problems will begin to escalate as she becomes infected with the Christian's deadliest disease known as “Pride”.  We quote an excerpt from R3812 which seems to explain the root of her problem and the eventual cause of vicious attacks of slander on her own husband, whom she had loved, adored and willingly helped for thirteen years prior.  </a:t>
            </a:r>
            <a:r>
              <a:rPr lang="en-US" sz="1600" b="1" baseline="0" dirty="0" smtClean="0"/>
              <a:t>(CLICK)</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dirty="0" smtClean="0">
                <a:solidFill>
                  <a:schemeClr val="tx1"/>
                </a:solidFill>
                <a:latin typeface="+mn-lt"/>
                <a:ea typeface="+mn-ea"/>
                <a:cs typeface="+mn-cs"/>
              </a:rPr>
              <a:t>Bro. Russell</a:t>
            </a:r>
            <a:r>
              <a:rPr lang="en-US" sz="1600" kern="1200" baseline="0" dirty="0" smtClean="0">
                <a:solidFill>
                  <a:schemeClr val="tx1"/>
                </a:solidFill>
                <a:latin typeface="+mn-lt"/>
                <a:ea typeface="+mn-ea"/>
                <a:cs typeface="+mn-cs"/>
              </a:rPr>
              <a:t> writes, </a:t>
            </a:r>
            <a:r>
              <a:rPr lang="en-US" sz="1600" kern="1200" dirty="0" smtClean="0">
                <a:solidFill>
                  <a:schemeClr val="tx1"/>
                </a:solidFill>
                <a:latin typeface="+mn-lt"/>
                <a:ea typeface="+mn-ea"/>
                <a:cs typeface="+mn-cs"/>
              </a:rPr>
              <a:t>“Gradually she seemed to reach the conclusion that nothing was just proper for the WATCH TOWER columns except what she had written, and I was continually harassed with suggestions of alterations of my writings. I was pained to note this growing disposition, so foreign to the humble mind which characterized her for the first thirteen happy years. Gradually her interpretation of "that servant" worked upon her mind. First she suggested that as in the human body there are two eyes, two ears, two hands, two feet, etc., this might properly enough represent the twain one--she and I as necessarily one in marriage and in spirit and in the Lord. But the ambition did not stop here--(it is a plant of thrifty growth). Within a year Mrs. Russell had concluded that the latter part of the statement</a:t>
            </a:r>
            <a:r>
              <a:rPr lang="en-US" sz="1600" kern="1200" baseline="0" dirty="0" smtClean="0">
                <a:solidFill>
                  <a:schemeClr val="tx1"/>
                </a:solidFill>
                <a:latin typeface="+mn-lt"/>
                <a:ea typeface="+mn-ea"/>
                <a:cs typeface="+mn-cs"/>
              </a:rPr>
              <a:t> (viz., ‘Matt: 24:48-51)  (</a:t>
            </a:r>
            <a:r>
              <a:rPr lang="en-US" sz="1600" b="1" kern="1200" baseline="0" dirty="0" smtClean="0">
                <a:solidFill>
                  <a:schemeClr val="tx1"/>
                </a:solidFill>
                <a:latin typeface="+mn-lt"/>
                <a:ea typeface="+mn-ea"/>
                <a:cs typeface="+mn-cs"/>
              </a:rPr>
              <a:t>CLICK</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was not merely a warning, but that it would have actual fulfillment--that it meant that her husband would fulfill this description, and that she in consequence would take his place as "that servant" in dispensing meat in due season”.</a:t>
            </a:r>
          </a:p>
          <a:p>
            <a:r>
              <a:rPr lang="en-US" sz="1600" b="1" kern="1200" dirty="0" smtClean="0">
                <a:solidFill>
                  <a:schemeClr val="tx1"/>
                </a:solidFill>
                <a:latin typeface="+mn-lt"/>
                <a:ea typeface="+mn-ea"/>
                <a:cs typeface="+mn-cs"/>
                <a:hlinkClick r:id="rId3"/>
              </a:rPr>
              <a:t>Matthew 24:48: </a:t>
            </a:r>
            <a:r>
              <a:rPr lang="en-US" sz="1600" b="0" kern="1200" dirty="0" smtClean="0">
                <a:solidFill>
                  <a:schemeClr val="tx1"/>
                </a:solidFill>
                <a:latin typeface="+mn-lt"/>
                <a:ea typeface="+mn-ea"/>
                <a:cs typeface="+mn-cs"/>
                <a:hlinkClick r:id="rId3"/>
              </a:rPr>
              <a:t>But if the man, being a bad servant, should say in his heart, `My master is a long time in coming,'</a:t>
            </a:r>
          </a:p>
          <a:p>
            <a:r>
              <a:rPr lang="en-US" sz="1600" b="1" kern="1200" dirty="0" smtClean="0">
                <a:solidFill>
                  <a:schemeClr val="tx1"/>
                </a:solidFill>
                <a:latin typeface="+mn-lt"/>
                <a:ea typeface="+mn-ea"/>
                <a:cs typeface="+mn-cs"/>
                <a:hlinkClick r:id="rId4"/>
              </a:rPr>
              <a:t>Matthew 24:49: </a:t>
            </a:r>
            <a:r>
              <a:rPr lang="en-US" sz="1600" b="0" kern="1200" dirty="0" smtClean="0">
                <a:solidFill>
                  <a:schemeClr val="tx1"/>
                </a:solidFill>
                <a:latin typeface="+mn-lt"/>
                <a:ea typeface="+mn-ea"/>
                <a:cs typeface="+mn-cs"/>
                <a:hlinkClick r:id="rId4"/>
              </a:rPr>
              <a:t>and should begin to beat his fellow servants, while he eats and drinks with drunkards;</a:t>
            </a:r>
          </a:p>
          <a:p>
            <a:r>
              <a:rPr lang="en-US" sz="1600" b="1" kern="1200" dirty="0" smtClean="0">
                <a:solidFill>
                  <a:schemeClr val="tx1"/>
                </a:solidFill>
                <a:latin typeface="+mn-lt"/>
                <a:ea typeface="+mn-ea"/>
                <a:cs typeface="+mn-cs"/>
                <a:hlinkClick r:id="rId5"/>
              </a:rPr>
              <a:t>Matthew 24:50: </a:t>
            </a:r>
            <a:r>
              <a:rPr lang="en-US" sz="1600" b="0" kern="1200" dirty="0" smtClean="0">
                <a:solidFill>
                  <a:schemeClr val="tx1"/>
                </a:solidFill>
                <a:latin typeface="+mn-lt"/>
                <a:ea typeface="+mn-ea"/>
                <a:cs typeface="+mn-cs"/>
                <a:hlinkClick r:id="rId5"/>
              </a:rPr>
              <a:t>the master of that servant will arrive on a day when he is not expecting him and at an hour of which he has not been informed;</a:t>
            </a:r>
          </a:p>
          <a:p>
            <a:r>
              <a:rPr lang="en-US" sz="1600" b="1" kern="1200" dirty="0" smtClean="0">
                <a:solidFill>
                  <a:schemeClr val="tx1"/>
                </a:solidFill>
                <a:latin typeface="+mn-lt"/>
                <a:ea typeface="+mn-ea"/>
                <a:cs typeface="+mn-cs"/>
                <a:hlinkClick r:id="rId6"/>
              </a:rPr>
              <a:t>Matthew 24:51: </a:t>
            </a:r>
            <a:r>
              <a:rPr lang="en-US" sz="1600" b="0" kern="1200" dirty="0" smtClean="0">
                <a:solidFill>
                  <a:schemeClr val="tx1"/>
                </a:solidFill>
                <a:latin typeface="+mn-lt"/>
                <a:ea typeface="+mn-ea"/>
                <a:cs typeface="+mn-cs"/>
                <a:hlinkClick r:id="rId6"/>
              </a:rPr>
              <a:t>he will treat him with the utmost severity and assign him a place among the hypocrites: there will be the weeping and the gnashing of teeth.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With continual</a:t>
            </a:r>
            <a:r>
              <a:rPr lang="en-US" sz="1600" kern="1200" baseline="0" dirty="0" smtClean="0">
                <a:solidFill>
                  <a:schemeClr val="tx1"/>
                </a:solidFill>
                <a:latin typeface="+mn-lt"/>
                <a:ea typeface="+mn-ea"/>
                <a:cs typeface="+mn-cs"/>
              </a:rPr>
              <a:t> desperate attempts to recover his wife and help restore her to her former loving self, Bro. Russell was constantly met with resistance.  Sadly, in the end, she would be the source of many painful and malicious slanders against her husband.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Bro.</a:t>
            </a:r>
            <a:r>
              <a:rPr lang="en-US" sz="1600" kern="1200" baseline="0" dirty="0" smtClean="0">
                <a:solidFill>
                  <a:schemeClr val="tx1"/>
                </a:solidFill>
                <a:latin typeface="+mn-lt"/>
                <a:ea typeface="+mn-ea"/>
                <a:cs typeface="+mn-cs"/>
              </a:rPr>
              <a:t> Russell explains the whole matter beginning in R 3808…we quote:  “</a:t>
            </a:r>
            <a:r>
              <a:rPr lang="en-US" sz="1600" kern="1200" dirty="0" smtClean="0">
                <a:solidFill>
                  <a:schemeClr val="tx1"/>
                </a:solidFill>
                <a:latin typeface="+mn-lt"/>
                <a:ea typeface="+mn-ea"/>
                <a:cs typeface="+mn-cs"/>
              </a:rPr>
              <a:t>DEAR FRIENDS:--As your letters indicate, you have rightly judged that I have recently passed through the most trying experience of my checkered career as a servant of the Lord. And I may add that one of the chief features of my present distress arises from my conviction that my tribulations are by no means confined to myself, but pain and afflict all the dear "Household of Faith" walking in the narrow way and in the light of "Present Truth." I am grieved, indeed, that those for whom I have pleasure in laying down my life daily should be caused any measure of pain, hardship or other bitter experience on my account”.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1" kern="1200" dirty="0" smtClean="0">
                <a:solidFill>
                  <a:schemeClr val="tx1"/>
                </a:solidFill>
                <a:latin typeface="+mn-lt"/>
                <a:ea typeface="+mn-ea"/>
                <a:cs typeface="+mn-cs"/>
              </a:rPr>
              <a:t>(CLICK)</a:t>
            </a:r>
            <a:r>
              <a:rPr lang="en-US" sz="1600" b="1" kern="1200" baseline="0" dirty="0" smtClean="0">
                <a:solidFill>
                  <a:schemeClr val="tx1"/>
                </a:solidFill>
                <a:latin typeface="+mn-lt"/>
                <a:ea typeface="+mn-ea"/>
                <a:cs typeface="+mn-cs"/>
              </a:rPr>
              <a:t>  </a:t>
            </a:r>
            <a:r>
              <a:rPr lang="en-US" sz="1600" kern="1200" baseline="0" dirty="0" smtClean="0">
                <a:solidFill>
                  <a:schemeClr val="tx1"/>
                </a:solidFill>
                <a:latin typeface="+mn-lt"/>
                <a:ea typeface="+mn-ea"/>
                <a:cs typeface="+mn-cs"/>
              </a:rPr>
              <a:t>To show an earlier contrasting picture of Sr. Russell.  </a:t>
            </a:r>
            <a:r>
              <a:rPr lang="en-US" sz="1600" b="1" kern="1200" baseline="0" dirty="0" smtClean="0">
                <a:solidFill>
                  <a:schemeClr val="tx1"/>
                </a:solidFill>
                <a:latin typeface="+mn-lt"/>
                <a:ea typeface="+mn-ea"/>
                <a:cs typeface="+mn-cs"/>
              </a:rPr>
              <a:t>(CLICK)</a:t>
            </a:r>
            <a:endParaRPr lang="en-US" sz="16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37</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1.  In </a:t>
            </a:r>
            <a:r>
              <a:rPr lang="en-US" sz="1600" baseline="0" dirty="0" smtClean="0">
                <a:solidFill>
                  <a:srgbClr val="000000"/>
                </a:solidFill>
              </a:rPr>
              <a:t>1897, Pastor Russell’s fourth major work, Millennial Dawn:  </a:t>
            </a:r>
            <a:r>
              <a:rPr lang="en-US" sz="1600" b="1" baseline="0" dirty="0" smtClean="0">
                <a:solidFill>
                  <a:srgbClr val="000000"/>
                </a:solidFill>
              </a:rPr>
              <a:t>(CLICK)  </a:t>
            </a:r>
            <a:r>
              <a:rPr lang="en-US" sz="1600" baseline="0" dirty="0" smtClean="0">
                <a:solidFill>
                  <a:srgbClr val="000000"/>
                </a:solidFill>
              </a:rPr>
              <a:t>“The Battle of Armageddon”, is published.</a:t>
            </a:r>
            <a:r>
              <a:rPr lang="en-US" sz="1600" b="1" baseline="0" dirty="0" smtClean="0">
                <a:solidFill>
                  <a:srgbClr val="000000"/>
                </a:solidFill>
              </a:rPr>
              <a:t>  (CLICK)</a:t>
            </a:r>
          </a:p>
          <a:p>
            <a:endParaRPr lang="en-US" baseline="0" dirty="0" smtClean="0"/>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38</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1.  In </a:t>
            </a:r>
            <a:r>
              <a:rPr lang="en-US" sz="1600" baseline="0" dirty="0" smtClean="0">
                <a:solidFill>
                  <a:srgbClr val="000000"/>
                </a:solidFill>
              </a:rPr>
              <a:t>1899, Pastor Russell’s fifth major work, Millennial Dawn:  </a:t>
            </a:r>
            <a:r>
              <a:rPr lang="en-US" sz="1600" b="1" baseline="0" dirty="0" smtClean="0">
                <a:solidFill>
                  <a:srgbClr val="000000"/>
                </a:solidFill>
              </a:rPr>
              <a:t>(CLICK)  </a:t>
            </a:r>
            <a:r>
              <a:rPr lang="en-US" sz="1600" baseline="0" dirty="0" smtClean="0">
                <a:solidFill>
                  <a:srgbClr val="000000"/>
                </a:solidFill>
              </a:rPr>
              <a:t>“The Atonement Between God And Man”, is published.</a:t>
            </a:r>
            <a:r>
              <a:rPr lang="en-US" sz="1600" b="1" baseline="0" dirty="0" smtClean="0">
                <a:solidFill>
                  <a:srgbClr val="000000"/>
                </a:solidFill>
              </a:rPr>
              <a:t>  (CLICK)</a:t>
            </a:r>
          </a:p>
          <a:p>
            <a:endParaRPr lang="en-US" baseline="0" dirty="0" smtClean="0"/>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39</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dirty="0" smtClean="0"/>
              <a:t>Joseph isn’t in America long before he meets Ann</a:t>
            </a:r>
            <a:r>
              <a:rPr lang="en-US" sz="1600" baseline="0" dirty="0" smtClean="0"/>
              <a:t> Eliza Birney.  Like him, she is of Scottish/Irish descent and a member of the Presbyterian Church.  In all likelihood they meet or are introduced at a church function.  It is believed that Joseph and Eliza become engaged to be married in a relatively short period of time but do not actually marry until shortly after Joseph opens his first haberdashery at 96 Liberty Street in Allegheny, Pennsylvania.  (PAGE 5 – TOP)  </a:t>
            </a:r>
            <a:r>
              <a:rPr lang="en-US" sz="1600" b="1" baseline="0" dirty="0" smtClean="0"/>
              <a:t>(CLICK)</a:t>
            </a:r>
            <a:endParaRPr lang="en-US" sz="1600" baseline="0" dirty="0" smtClean="0"/>
          </a:p>
          <a:p>
            <a:pPr marL="228600" indent="-228600">
              <a:buAutoNum type="arabicPeriod"/>
            </a:pPr>
            <a:endParaRPr lang="en-US" sz="1600" baseline="0" dirty="0" smtClean="0"/>
          </a:p>
          <a:p>
            <a:pPr marL="0" indent="0">
              <a:buNone/>
            </a:pPr>
            <a:r>
              <a:rPr lang="en-US" sz="1600" baseline="0" dirty="0" smtClean="0"/>
              <a:t>QUESTION:  Can you see the resemblance she has to her son Charles…especially in the eyes?</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4</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1.  In </a:t>
            </a:r>
            <a:r>
              <a:rPr lang="en-US" sz="1600" baseline="0" dirty="0" smtClean="0">
                <a:solidFill>
                  <a:srgbClr val="000000"/>
                </a:solidFill>
              </a:rPr>
              <a:t>1902, Pastor Russell’s sixth major work, Millennial Dawn:  </a:t>
            </a:r>
            <a:r>
              <a:rPr lang="en-US" sz="1600" b="1" baseline="0" dirty="0" smtClean="0">
                <a:solidFill>
                  <a:srgbClr val="000000"/>
                </a:solidFill>
              </a:rPr>
              <a:t>(CLICK)  </a:t>
            </a:r>
            <a:r>
              <a:rPr lang="en-US" sz="1600" baseline="0" dirty="0" smtClean="0">
                <a:solidFill>
                  <a:srgbClr val="000000"/>
                </a:solidFill>
              </a:rPr>
              <a:t>“The New Creation”, is published.</a:t>
            </a:r>
            <a:r>
              <a:rPr lang="en-US" sz="1600" b="1" baseline="0" dirty="0" smtClean="0">
                <a:solidFill>
                  <a:srgbClr val="000000"/>
                </a:solidFill>
              </a:rPr>
              <a:t>  (CLICK)</a:t>
            </a:r>
          </a:p>
          <a:p>
            <a:endParaRPr lang="en-US" baseline="0" dirty="0" smtClean="0"/>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40</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On Oct 1, 1916, 4.4 million copies of his books are in circulation (Page 401)</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Charles </a:t>
            </a:r>
            <a:r>
              <a:rPr lang="en-US" sz="1600" baseline="0" dirty="0" err="1" smtClean="0"/>
              <a:t>Taze</a:t>
            </a:r>
            <a:r>
              <a:rPr lang="en-US" sz="1600" baseline="0" dirty="0" smtClean="0"/>
              <a:t> Russell dies on a train on October 31, 1916 at 2:30 PM (after a series of mishaps)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His personal assistant was with him (</a:t>
            </a:r>
            <a:r>
              <a:rPr lang="en-US" sz="1600" baseline="0" dirty="0" err="1" smtClean="0"/>
              <a:t>Menta</a:t>
            </a:r>
            <a:r>
              <a:rPr lang="en-US" sz="1600" baseline="0" dirty="0" smtClean="0"/>
              <a:t> Sturgeon)…He comments about CTRs creed smashing hands. (Page 442 Last Par.</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After a few minutes, Bro. Russell’s drooping eyes open widely, and he expels one short, quick puff of breath, then breathes no more.  It is 2:30 in the afternoon.  They are just outside Pampa, Texas.  Page 411</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41</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On Oct 1, 1916, 4.4 million copies of his books are in circulation (Page 401)</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Charles </a:t>
            </a:r>
            <a:r>
              <a:rPr lang="en-US" baseline="0" dirty="0" err="1" smtClean="0"/>
              <a:t>Taze</a:t>
            </a:r>
            <a:r>
              <a:rPr lang="en-US" baseline="0" dirty="0" smtClean="0"/>
              <a:t> Russell dies on a train on October 31, 1916 at 2:30 PM (after a series of mishaps)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His personal assistant was with him (</a:t>
            </a:r>
            <a:r>
              <a:rPr lang="en-US" baseline="0" dirty="0" err="1" smtClean="0"/>
              <a:t>Menta</a:t>
            </a:r>
            <a:r>
              <a:rPr lang="en-US" baseline="0" dirty="0" smtClean="0"/>
              <a:t> Sturgeon)…He comments about CTRs creed smashing hands. (Page 442 Last Par)</a:t>
            </a:r>
          </a:p>
        </p:txBody>
      </p:sp>
      <p:sp>
        <p:nvSpPr>
          <p:cNvPr id="4" name="Slide Number Placeholder 3"/>
          <p:cNvSpPr>
            <a:spLocks noGrp="1"/>
          </p:cNvSpPr>
          <p:nvPr>
            <p:ph type="sldNum" sz="quarter" idx="10"/>
          </p:nvPr>
        </p:nvSpPr>
        <p:spPr/>
        <p:txBody>
          <a:bodyPr/>
          <a:lstStyle/>
          <a:p>
            <a:fld id="{FFD99DCF-CD50-8943-9826-4087CE49BF0B}" type="slidenum">
              <a:rPr lang="en-US" smtClean="0"/>
              <a:t>42</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43</a:t>
            </a:fld>
            <a:endParaRPr lang="en-US"/>
          </a:p>
        </p:txBody>
      </p:sp>
    </p:spTree>
    <p:extLst>
      <p:ext uri="{BB962C8B-B14F-4D97-AF65-F5344CB8AC3E}">
        <p14:creationId xmlns:p14="http://schemas.microsoft.com/office/powerpoint/2010/main" val="1268163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44</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Once again, the Bible House in Allegany is now too small to meet the needs as a headquarters for the ever growing “Truth Movement”.  For various reasons, probably the biggest of which is shipping costs, Bro. Russell and his board of directors find it prudent to move the headquarters to New York.  There has been a steady increase in the number of books being shipped from the US to ports all over the world.  Currently, the books are shipped by train from Pittsburgh to the New York ports.  Moving to New York will eliminate these shipping costs.  In 1909, they acquire a building, remodel it at no small expense, and name it the Brooklyn Tabernacle.  Bro. Russell will finish his ministry here. </a:t>
            </a:r>
          </a:p>
        </p:txBody>
      </p:sp>
      <p:sp>
        <p:nvSpPr>
          <p:cNvPr id="4" name="Slide Number Placeholder 3"/>
          <p:cNvSpPr>
            <a:spLocks noGrp="1"/>
          </p:cNvSpPr>
          <p:nvPr>
            <p:ph type="sldNum" sz="quarter" idx="10"/>
          </p:nvPr>
        </p:nvSpPr>
        <p:spPr/>
        <p:txBody>
          <a:bodyPr/>
          <a:lstStyle/>
          <a:p>
            <a:fld id="{FFD99DCF-CD50-8943-9826-4087CE49BF0B}" type="slidenum">
              <a:rPr lang="en-US" smtClean="0"/>
              <a:t>45</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1.  Around 1894, a young college graduate and young attorney, Joseph F. Rutherford, has been reading CTR’s literature and decides to write him.  He writes, “My dear wife and myself have read these books with the keenest interest, and we consider it a God-send and a great blessing that we have had the opportunity of coming in contact with them.  (</a:t>
            </a:r>
            <a:r>
              <a:rPr lang="en-US" sz="1600" b="1" baseline="0" dirty="0" smtClean="0"/>
              <a:t>CLICK</a:t>
            </a:r>
            <a:r>
              <a:rPr lang="en-US" sz="1600" baseline="0" dirty="0" smtClean="0"/>
              <a:t>) They are indeed a ‘helping hand’ to the study of the Bible.  The great truths revealed in the study of this series have simply reversed our earthly aspirations.”</a:t>
            </a:r>
          </a:p>
        </p:txBody>
      </p:sp>
      <p:sp>
        <p:nvSpPr>
          <p:cNvPr id="4" name="Slide Number Placeholder 3"/>
          <p:cNvSpPr>
            <a:spLocks noGrp="1"/>
          </p:cNvSpPr>
          <p:nvPr>
            <p:ph type="sldNum" sz="quarter" idx="10"/>
          </p:nvPr>
        </p:nvSpPr>
        <p:spPr/>
        <p:txBody>
          <a:bodyPr/>
          <a:lstStyle/>
          <a:p>
            <a:fld id="{FFD99DCF-CD50-8943-9826-4087CE49BF0B}" type="slidenum">
              <a:rPr lang="en-US" smtClean="0"/>
              <a:t>46</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latin typeface="+mn-lt"/>
                <a:ea typeface="+mn-ea"/>
                <a:cs typeface="+mn-cs"/>
              </a:rPr>
              <a:t>The</a:t>
            </a:r>
            <a:r>
              <a:rPr lang="en-US" sz="1600" kern="1200" baseline="0" dirty="0" smtClean="0">
                <a:solidFill>
                  <a:srgbClr val="000000"/>
                </a:solidFill>
                <a:latin typeface="+mn-lt"/>
                <a:ea typeface="+mn-ea"/>
                <a:cs typeface="+mn-cs"/>
              </a:rPr>
              <a:t> rising</a:t>
            </a:r>
            <a:r>
              <a:rPr lang="en-US" sz="1600" kern="1200" dirty="0" smtClean="0">
                <a:solidFill>
                  <a:srgbClr val="000000"/>
                </a:solidFill>
                <a:latin typeface="+mn-lt"/>
                <a:ea typeface="+mn-ea"/>
                <a:cs typeface="+mn-cs"/>
              </a:rPr>
              <a:t> tide of enthusiasm in England, especially in the London area,</a:t>
            </a:r>
            <a:r>
              <a:rPr lang="en-US" sz="1600" kern="1200" baseline="0" dirty="0" smtClean="0">
                <a:solidFill>
                  <a:srgbClr val="000000"/>
                </a:solidFill>
                <a:latin typeface="+mn-lt"/>
                <a:ea typeface="+mn-ea"/>
                <a:cs typeface="+mn-cs"/>
              </a:rPr>
              <a:t> </a:t>
            </a:r>
            <a:r>
              <a:rPr lang="en-US" sz="1600" kern="1200" dirty="0" smtClean="0">
                <a:solidFill>
                  <a:srgbClr val="000000"/>
                </a:solidFill>
                <a:latin typeface="+mn-lt"/>
                <a:ea typeface="+mn-ea"/>
                <a:cs typeface="+mn-cs"/>
              </a:rPr>
              <a:t>led Brother Russell to consider the merit of establishing a central London church of repute which should stand as a visible symbol of the Faith and a rallying point for those in Britain who had espoused it.</a:t>
            </a:r>
            <a:r>
              <a:rPr lang="en-US" sz="1600" kern="1200" baseline="0" dirty="0" smtClean="0">
                <a:solidFill>
                  <a:srgbClr val="000000"/>
                </a:solidFill>
                <a:latin typeface="+mn-lt"/>
                <a:ea typeface="+mn-ea"/>
                <a:cs typeface="+mn-cs"/>
              </a:rPr>
              <a:t>  The building was acquired in 1911 and named the London Tabernacle.  </a:t>
            </a:r>
            <a:r>
              <a:rPr lang="en-US" sz="1600" b="1" kern="1200" baseline="0" dirty="0" smtClean="0">
                <a:solidFill>
                  <a:srgbClr val="000000"/>
                </a:solidFill>
                <a:latin typeface="+mn-lt"/>
                <a:ea typeface="+mn-ea"/>
                <a:cs typeface="+mn-cs"/>
              </a:rPr>
              <a:t>(CLICK)</a:t>
            </a:r>
            <a:endParaRPr lang="en-US" sz="1600" b="1" baseline="0" dirty="0" smtClean="0">
              <a:solidFill>
                <a:srgbClr val="000000"/>
              </a:solidFill>
            </a:endParaRPr>
          </a:p>
        </p:txBody>
      </p:sp>
      <p:sp>
        <p:nvSpPr>
          <p:cNvPr id="4" name="Slide Number Placeholder 3"/>
          <p:cNvSpPr>
            <a:spLocks noGrp="1"/>
          </p:cNvSpPr>
          <p:nvPr>
            <p:ph type="sldNum" sz="quarter" idx="10"/>
          </p:nvPr>
        </p:nvSpPr>
        <p:spPr/>
        <p:txBody>
          <a:bodyPr/>
          <a:lstStyle/>
          <a:p>
            <a:fld id="{FFD99DCF-CD50-8943-9826-4087CE49BF0B}" type="slidenum">
              <a:rPr lang="en-US" smtClean="0"/>
              <a:t>47</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In the same year (1911) Pastor Russell gets idea for the Photo Drama</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He directs the work of the Photo Drama.  It takes two full years to complete.  It’s made in 20, four-part sets (total of eight hours).  Total cost is $150,000 to $200,000…some say $300,000.  Only shown in theaters and always for free.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CTR uses his own image.  (Page 318 &amp; 319)</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1" baseline="0" dirty="0" smtClean="0"/>
              <a:t>Photo drama in color &amp; audio and motion    </a:t>
            </a:r>
            <a:r>
              <a:rPr lang="en-US" sz="1600" baseline="0" dirty="0" smtClean="0"/>
              <a:t>(Page 354 &amp; 355) --- Innovations in sound-on-film led to the first commercial screening of short motion pictures using the technology, which took place in 1923.</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Pastor Russell provided some interesting insights into the effort:  “God kindly veiled our eyes as respects the amount of labor connected with the Drama.  Had we foreknown the cost of time and money and patience necessary from the start we would never have begun it.  But neither did we know in advance the great success that would attend the Drama… for through it nearly eight million people in the United states and Canada have already heard a glorious message from the Word of God (a precious message that they will never forget), also that other hundreds of thousands in other lands are hearing in their own tongues…(MOMH pg. 41)  </a:t>
            </a:r>
            <a:r>
              <a:rPr lang="en-US" sz="1600" b="1" baseline="0" dirty="0" smtClean="0"/>
              <a:t>(CLICK)</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Have you ever wondered, considering how Bro. Russell, in humility, refers to himself as “the editor” or “the Author” in his writings, why he would allow a photo of himself to be used in the advertisement of the photo drama?  Well, here is what he has to say about it, “The Editor’s personality has been permitted to come before the people in connection with the Drama, because newspaper people assure us that without the personality the Drama would fall flat, and be taken for some ordinary church entertainment.  The personality necessary for advertising the drama and the Sermon is quite distasteful to us, but is submitted to in the interest of the cause.”   Page 361 CTR talks about his picture</a:t>
            </a:r>
          </a:p>
        </p:txBody>
      </p:sp>
      <p:sp>
        <p:nvSpPr>
          <p:cNvPr id="4" name="Slide Number Placeholder 3"/>
          <p:cNvSpPr>
            <a:spLocks noGrp="1"/>
          </p:cNvSpPr>
          <p:nvPr>
            <p:ph type="sldNum" sz="quarter" idx="10"/>
          </p:nvPr>
        </p:nvSpPr>
        <p:spPr/>
        <p:txBody>
          <a:bodyPr/>
          <a:lstStyle/>
          <a:p>
            <a:fld id="{FFD99DCF-CD50-8943-9826-4087CE49BF0B}" type="slidenum">
              <a:rPr lang="en-US" smtClean="0"/>
              <a:t>48</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Transcontinental Tour Train.</a:t>
            </a:r>
          </a:p>
        </p:txBody>
      </p:sp>
      <p:sp>
        <p:nvSpPr>
          <p:cNvPr id="4" name="Slide Number Placeholder 3"/>
          <p:cNvSpPr>
            <a:spLocks noGrp="1"/>
          </p:cNvSpPr>
          <p:nvPr>
            <p:ph type="sldNum" sz="quarter" idx="10"/>
          </p:nvPr>
        </p:nvSpPr>
        <p:spPr/>
        <p:txBody>
          <a:bodyPr/>
          <a:lstStyle/>
          <a:p>
            <a:fld id="{FFD99DCF-CD50-8943-9826-4087CE49BF0B}" type="slidenum">
              <a:rPr lang="en-US" smtClean="0"/>
              <a:t>49</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aseline="0" dirty="0" smtClean="0"/>
              <a:t>Can you see the resemblance between Father, Mother and Son?</a:t>
            </a:r>
          </a:p>
        </p:txBody>
      </p:sp>
      <p:sp>
        <p:nvSpPr>
          <p:cNvPr id="4" name="Slide Number Placeholder 3"/>
          <p:cNvSpPr>
            <a:spLocks noGrp="1"/>
          </p:cNvSpPr>
          <p:nvPr>
            <p:ph type="sldNum" sz="quarter" idx="10"/>
          </p:nvPr>
        </p:nvSpPr>
        <p:spPr/>
        <p:txBody>
          <a:bodyPr/>
          <a:lstStyle/>
          <a:p>
            <a:fld id="{FFD99DCF-CD50-8943-9826-4087CE49BF0B}" type="slidenum">
              <a:rPr lang="en-US" smtClean="0"/>
              <a:t>5</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Pastor commented on “newspaper </a:t>
            </a:r>
            <a:r>
              <a:rPr lang="en-US" dirty="0" err="1" smtClean="0"/>
              <a:t>gospelling</a:t>
            </a:r>
            <a:r>
              <a:rPr lang="en-US" dirty="0" smtClean="0"/>
              <a:t>,” as it was called, as follows:  (MOMH</a:t>
            </a:r>
            <a:r>
              <a:rPr lang="en-US" baseline="0" dirty="0" smtClean="0"/>
              <a:t> pg. 3)</a:t>
            </a:r>
            <a:endParaRPr lang="en-US" dirty="0" smtClean="0"/>
          </a:p>
          <a:p>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50</a:t>
            </a:fld>
            <a:endParaRPr lang="en-US"/>
          </a:p>
        </p:txBody>
      </p:sp>
    </p:spTree>
    <p:extLst>
      <p:ext uri="{BB962C8B-B14F-4D97-AF65-F5344CB8AC3E}">
        <p14:creationId xmlns:p14="http://schemas.microsoft.com/office/powerpoint/2010/main" val="1373518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eaLnBrk="1" hangingPunct="1">
              <a:spcBef>
                <a:spcPct val="0"/>
              </a:spcBef>
            </a:pPr>
            <a:endParaRPr lang="en-US" smtClean="0">
              <a:ea typeface="ＭＳ Ｐゴシック" pitchFamily="-109" charset="-128"/>
            </a:endParaRP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smtClean="0"/>
              <a:pPr/>
              <a:t>54</a:t>
            </a:fld>
            <a:endParaRPr lang="da-DK"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First Bible House…today’s location</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FFD99DCF-CD50-8943-9826-4087CE49BF0B}" type="slidenum">
              <a:rPr lang="en-US" smtClean="0"/>
              <a:t>57</a:t>
            </a:fld>
            <a:endParaRPr lang="en-US"/>
          </a:p>
        </p:txBody>
      </p:sp>
    </p:spTree>
    <p:extLst>
      <p:ext uri="{BB962C8B-B14F-4D97-AF65-F5344CB8AC3E}">
        <p14:creationId xmlns:p14="http://schemas.microsoft.com/office/powerpoint/2010/main" val="299038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BROOKLYN TABERNACLE</a:t>
            </a:r>
          </a:p>
        </p:txBody>
      </p:sp>
      <p:sp>
        <p:nvSpPr>
          <p:cNvPr id="4" name="Slide Number Placeholder 3"/>
          <p:cNvSpPr>
            <a:spLocks noGrp="1"/>
          </p:cNvSpPr>
          <p:nvPr>
            <p:ph type="sldNum" sz="quarter" idx="10"/>
          </p:nvPr>
        </p:nvSpPr>
        <p:spPr/>
        <p:txBody>
          <a:bodyPr/>
          <a:lstStyle/>
          <a:p>
            <a:fld id="{FFD99DCF-CD50-8943-9826-4087CE49BF0B}" type="slidenum">
              <a:rPr lang="en-US" smtClean="0"/>
              <a:t>58</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1. In 1887, Benjamin Wilson, a contemporary of Bro. Russell and the author of the Emphatic </a:t>
            </a:r>
            <a:r>
              <a:rPr lang="en-US" sz="1200" dirty="0" err="1" smtClean="0">
                <a:solidFill>
                  <a:srgbClr val="000000"/>
                </a:solidFill>
              </a:rPr>
              <a:t>Diaglott</a:t>
            </a:r>
            <a:r>
              <a:rPr lang="en-US" sz="1200" dirty="0" smtClean="0">
                <a:solidFill>
                  <a:srgbClr val="000000"/>
                </a:solidFill>
              </a:rPr>
              <a:t>, publishes a review of </a:t>
            </a:r>
            <a:r>
              <a:rPr lang="en-US" sz="1200" i="1" dirty="0" smtClean="0">
                <a:solidFill>
                  <a:srgbClr val="000000"/>
                </a:solidFill>
              </a:rPr>
              <a:t>the plan of the ages.  </a:t>
            </a:r>
            <a:r>
              <a:rPr lang="en-US" sz="1200" dirty="0" smtClean="0">
                <a:solidFill>
                  <a:srgbClr val="000000"/>
                </a:solidFill>
              </a:rPr>
              <a:t>He writes, </a:t>
            </a:r>
            <a:r>
              <a:rPr lang="en-US" sz="1200" i="1" dirty="0" smtClean="0">
                <a:solidFill>
                  <a:srgbClr val="000000"/>
                </a:solidFill>
              </a:rPr>
              <a:t>“this book which contains in it a great deal of good and advanced thought calculated to interest the reader, while it has in it some things we think hardly correct,  but we say buy the book and read it.”</a:t>
            </a:r>
            <a:r>
              <a:rPr lang="en-US" sz="1200" dirty="0" smtClean="0">
                <a:solidFill>
                  <a:srgbClr val="000000"/>
                </a:solidFill>
              </a:rPr>
              <a:t>  </a:t>
            </a:r>
            <a:r>
              <a:rPr lang="en-US" baseline="0" dirty="0" smtClean="0">
                <a:solidFill>
                  <a:srgbClr val="000000"/>
                </a:solidFill>
              </a:rPr>
              <a:t>Bullet # 1 (Page 99 Par 2 &amp; 3)</a:t>
            </a:r>
          </a:p>
          <a:p>
            <a:r>
              <a:rPr lang="en-US" b="1" baseline="0" dirty="0" smtClean="0">
                <a:solidFill>
                  <a:srgbClr val="000000"/>
                </a:solidFill>
              </a:rPr>
              <a:t>(CLICK)</a:t>
            </a:r>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60</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aseline="0" dirty="0" smtClean="0">
                <a:solidFill>
                  <a:schemeClr val="accent4">
                    <a:lumMod val="40000"/>
                    <a:lumOff val="60000"/>
                  </a:schemeClr>
                </a:solidFill>
              </a:rPr>
              <a:t>By December of 1889, it is clear to everyone at the Bible House that they either have to begin working in shifts or find a new and larger location.  Charles has an early Christmas surprise for everyone; he has had a four story brick building built to meet their needs at 58 and 60 Arch Street in Allegheny at a cost of $34,000.  It was demolished in 1962.  (Page 111 Par. 1)</a:t>
            </a:r>
          </a:p>
          <a:p>
            <a:pPr marL="0" indent="0">
              <a:buNone/>
            </a:pPr>
            <a:endParaRPr lang="en-US" sz="1200" dirty="0" smtClean="0">
              <a:solidFill>
                <a:schemeClr val="accent4">
                  <a:lumMod val="40000"/>
                  <a:lumOff val="60000"/>
                </a:schemeClr>
              </a:solidFill>
            </a:endParaRPr>
          </a:p>
          <a:p>
            <a:r>
              <a:rPr lang="en-US" baseline="0" dirty="0" smtClean="0"/>
              <a:t>(CLICK)</a:t>
            </a:r>
          </a:p>
          <a:p>
            <a:endParaRPr lang="en-US" baseline="0" dirty="0" smtClean="0"/>
          </a:p>
          <a:p>
            <a:endParaRPr lang="en-US" baseline="0" dirty="0" smtClean="0"/>
          </a:p>
          <a:p>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61</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400" baseline="0" dirty="0" smtClean="0"/>
          </a:p>
          <a:p>
            <a:pPr marL="0" indent="0">
              <a:buFontTx/>
              <a:buNone/>
            </a:pPr>
            <a:r>
              <a:rPr lang="en-US" sz="1400" baseline="0" dirty="0" smtClean="0"/>
              <a:t>(CLICK)</a:t>
            </a:r>
          </a:p>
          <a:p>
            <a:pPr marL="228600" indent="-228600">
              <a:buAutoNum type="arabicPeriod"/>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63</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400" baseline="0" dirty="0" smtClean="0"/>
          </a:p>
          <a:p>
            <a:pPr marL="0" indent="0">
              <a:buFontTx/>
              <a:buNone/>
            </a:pPr>
            <a:r>
              <a:rPr lang="en-US" sz="1400" baseline="0" dirty="0" smtClean="0"/>
              <a:t>(CLICK)</a:t>
            </a:r>
          </a:p>
          <a:p>
            <a:pPr marL="228600" indent="-228600">
              <a:buAutoNum type="arabicPeriod"/>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64</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LONDON TABERNACLE</a:t>
            </a:r>
          </a:p>
        </p:txBody>
      </p:sp>
      <p:sp>
        <p:nvSpPr>
          <p:cNvPr id="4" name="Slide Number Placeholder 3"/>
          <p:cNvSpPr>
            <a:spLocks noGrp="1"/>
          </p:cNvSpPr>
          <p:nvPr>
            <p:ph type="sldNum" sz="quarter" idx="10"/>
          </p:nvPr>
        </p:nvSpPr>
        <p:spPr/>
        <p:txBody>
          <a:bodyPr/>
          <a:lstStyle/>
          <a:p>
            <a:fld id="{FFD99DCF-CD50-8943-9826-4087CE49BF0B}" type="slidenum">
              <a:rPr lang="en-US" smtClean="0"/>
              <a:t>65</a:t>
            </a:fld>
            <a:endParaRPr lang="en-US"/>
          </a:p>
        </p:txBody>
      </p:sp>
    </p:spTree>
    <p:extLst>
      <p:ext uri="{BB962C8B-B14F-4D97-AF65-F5344CB8AC3E}">
        <p14:creationId xmlns:p14="http://schemas.microsoft.com/office/powerpoint/2010/main" val="172473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When Charles T-a-z-e Russell is born on February 16 1852, the Russells name him after Joseph’s older brother, Charles T-a-y-s.  Possibly to honor him for the love and generosity he displayed by providing passage to America for Joseph.  (PAGE 5 – Par. 1)</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By the time Charles is born to Joseph and Eliza, they have two other living children.  His older brother, Thomas Russell (shown in this picture to the left), is three years old</a:t>
            </a:r>
            <a:r>
              <a:rPr lang="en-US" sz="1600" i="1" baseline="0" dirty="0" smtClean="0"/>
              <a:t>.  </a:t>
            </a:r>
            <a:r>
              <a:rPr lang="en-US" sz="1600" baseline="0" dirty="0" smtClean="0"/>
              <a:t>(PAGE 5 – Par. 2)</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He also has an older sister named Mae Margaret.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Joseph and Eliza have had two other daughters (names unknown) both of whom died in infancy.  They have also given birth to and lost another son, Joseph </a:t>
            </a:r>
            <a:r>
              <a:rPr lang="en-US" sz="1600" baseline="0" dirty="0" err="1" smtClean="0"/>
              <a:t>Lytel</a:t>
            </a:r>
            <a:r>
              <a:rPr lang="en-US" sz="1600" baseline="0" dirty="0" smtClean="0"/>
              <a:t> Russell Jr., who died at about one year of age.  No dates are known, but it is assumed from his name that he is the first born son.  By the time Eliza is pregnant with Charles, she and Joseph have suffered deep loss and great personal tragedy over the loss of their two infant daughters and Joseph’s namesake.  In all, the Russell’s had a total of six children with three being lost in death.  (PAGE 6 – TOP)</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baseline="0" dirty="0" smtClean="0"/>
              <a:t>Later, Charles’ mother would tell him, “Charles, I want you to know that I gave you to the Lord as Samuel’s mother gave him.”  One can only wonder if Eliza Birney Russell had an intuition that Charles would later play a prophetic role in America’s religious future.  (PAGE 6 – Par. 2)</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6</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dirty="0" smtClean="0">
                <a:solidFill>
                  <a:schemeClr val="tx1"/>
                </a:solidFill>
                <a:latin typeface="+mn-lt"/>
                <a:ea typeface="+mn-ea"/>
                <a:cs typeface="+mn-cs"/>
              </a:rPr>
              <a:t>Once</a:t>
            </a:r>
            <a:r>
              <a:rPr lang="en-US" sz="1600" kern="1200" baseline="0" dirty="0" smtClean="0">
                <a:solidFill>
                  <a:schemeClr val="tx1"/>
                </a:solidFill>
                <a:latin typeface="+mn-lt"/>
                <a:ea typeface="+mn-ea"/>
                <a:cs typeface="+mn-cs"/>
              </a:rPr>
              <a:t> again, tragedy strikes the Russell household when Charles’ older brother Thomas, passes away at age five.  Once again, Joseph and Eliza are faced with the loss of a child.  One can only guess at the sorrow and heartache that fills their lives.  For the forth time, they have been forced to take the remains of one of their children to the Allegheny Cemetery in Pittsburgh for burial. </a:t>
            </a:r>
            <a:r>
              <a:rPr lang="en-US" sz="1600" baseline="0" dirty="0" smtClean="0"/>
              <a:t>(PAGE 7 – Par. 3)</a:t>
            </a:r>
            <a:r>
              <a:rPr lang="en-US" sz="1600" kern="1200" baseline="0" dirty="0" smtClean="0">
                <a:solidFill>
                  <a:schemeClr val="tx1"/>
                </a:solidFill>
                <a:latin typeface="+mn-lt"/>
                <a:ea typeface="+mn-ea"/>
                <a:cs typeface="+mn-cs"/>
              </a:rPr>
              <a:t>  </a:t>
            </a:r>
            <a:r>
              <a:rPr lang="en-US" sz="1600" b="1" kern="1200" baseline="0" dirty="0" smtClean="0">
                <a:solidFill>
                  <a:schemeClr val="tx1"/>
                </a:solidFill>
                <a:latin typeface="+mn-lt"/>
                <a:ea typeface="+mn-ea"/>
                <a:cs typeface="+mn-cs"/>
              </a:rPr>
              <a:t>(CLICK)</a:t>
            </a:r>
            <a:endParaRPr lang="en-US" sz="16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r>
              <a:rPr lang="en-US" sz="1600" kern="1200" baseline="0" dirty="0" smtClean="0">
                <a:solidFill>
                  <a:schemeClr val="tx1"/>
                </a:solidFill>
                <a:latin typeface="+mn-lt"/>
                <a:ea typeface="+mn-ea"/>
                <a:cs typeface="+mn-cs"/>
              </a:rPr>
              <a:t>Despite these great losses, there is a certain fortitude that permeates the Russell household.  Eliza presses on and lavishes her youngest son with affection and attention.  In 1856, when Charles is but a boy of four, she begins teaching him to read simple words and phrases.  Joseph, being impressed with the boy’s quick ability to read, brings home children’s books and other reading material for Charles.  At age five, he is able to read headlines in the newspaper and some children’s books on his own.  </a:t>
            </a: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r>
              <a:rPr lang="en-US" sz="1600" kern="1200" baseline="0" dirty="0" smtClean="0">
                <a:solidFill>
                  <a:schemeClr val="tx1"/>
                </a:solidFill>
                <a:latin typeface="+mn-lt"/>
                <a:ea typeface="+mn-ea"/>
                <a:cs typeface="+mn-cs"/>
              </a:rPr>
              <a:t>Joseph also continues to pour his energies into the growing haberdashery shop, possibly in an effort to allay his grief and loss over the death of his son Thomas.  In any case, the Russell’s press on and do their best in not allowing the tragedies of their lives to adversely affect themselves or their living children.  An example of great fortitude indeed. </a:t>
            </a:r>
            <a:r>
              <a:rPr lang="en-US" sz="1600" baseline="0" dirty="0" smtClean="0"/>
              <a:t>(PAGE 8 – TOP &amp; Par. 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mn-lt"/>
                <a:ea typeface="+mn-ea"/>
                <a:cs typeface="+mn-cs"/>
              </a:rPr>
              <a:t>SCRIPTURE:  </a:t>
            </a:r>
            <a:r>
              <a:rPr lang="en-US" sz="1600" u="sng" kern="1200" dirty="0" smtClean="0">
                <a:solidFill>
                  <a:srgbClr val="000000"/>
                </a:solidFill>
                <a:latin typeface="+mn-lt"/>
                <a:ea typeface="+mn-ea"/>
                <a:cs typeface="+mn-cs"/>
                <a:hlinkClick r:id="rId3"/>
              </a:rPr>
              <a:t>II Timothy 2:3: Thou therefore </a:t>
            </a:r>
            <a:r>
              <a:rPr lang="en-US" sz="1600" b="1" u="sng" kern="1200" dirty="0" smtClean="0">
                <a:solidFill>
                  <a:srgbClr val="000000"/>
                </a:solidFill>
                <a:latin typeface="+mn-lt"/>
                <a:ea typeface="+mn-ea"/>
                <a:cs typeface="+mn-cs"/>
                <a:hlinkClick r:id="rId3"/>
              </a:rPr>
              <a:t>endure</a:t>
            </a:r>
            <a:r>
              <a:rPr lang="en-US" sz="1600" b="0" u="sng" kern="1200" dirty="0" smtClean="0">
                <a:solidFill>
                  <a:srgbClr val="000000"/>
                </a:solidFill>
                <a:latin typeface="+mn-lt"/>
                <a:ea typeface="+mn-ea"/>
                <a:cs typeface="+mn-cs"/>
                <a:hlinkClick r:id="rId3"/>
              </a:rPr>
              <a:t> hardness, as a good soldier of Jesus Christ</a:t>
            </a:r>
            <a:r>
              <a:rPr lang="en-US" sz="1600" b="0" kern="1200" dirty="0" smtClean="0">
                <a:solidFill>
                  <a:srgbClr val="000000"/>
                </a:solidFill>
                <a:latin typeface="+mn-lt"/>
                <a:ea typeface="+mn-ea"/>
                <a:cs typeface="+mn-cs"/>
                <a:hlinkClick r:id="rId3"/>
              </a:rPr>
              <a:t>.</a:t>
            </a:r>
            <a:r>
              <a:rPr lang="en-US" sz="1600" kern="1200" baseline="0" dirty="0" smtClean="0">
                <a:solidFill>
                  <a:schemeClr val="tx1"/>
                </a:solidFill>
                <a:latin typeface="+mn-lt"/>
                <a:ea typeface="+mn-ea"/>
                <a:cs typeface="+mn-cs"/>
              </a:rPr>
              <a:t>  </a:t>
            </a:r>
            <a:r>
              <a:rPr lang="en-US" sz="1600" b="1" kern="1200" baseline="0" dirty="0" smtClean="0">
                <a:solidFill>
                  <a:schemeClr val="tx1"/>
                </a:solidFill>
                <a:latin typeface="+mn-lt"/>
                <a:ea typeface="+mn-ea"/>
                <a:cs typeface="+mn-cs"/>
              </a:rPr>
              <a:t>(CLICK)</a:t>
            </a:r>
            <a:endParaRPr lang="en-US" sz="1600"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rgbClr val="000000"/>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7</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baseline="0" dirty="0" smtClean="0">
                <a:solidFill>
                  <a:schemeClr val="tx1"/>
                </a:solidFill>
                <a:latin typeface="+mn-lt"/>
                <a:ea typeface="+mn-ea"/>
                <a:cs typeface="+mn-cs"/>
              </a:rPr>
              <a:t>At age six, Charles is reading the paper to his parents in the evening.</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baseline="0" dirty="0" smtClean="0">
                <a:solidFill>
                  <a:schemeClr val="tx1"/>
                </a:solidFill>
                <a:latin typeface="+mn-lt"/>
                <a:ea typeface="+mn-ea"/>
                <a:cs typeface="+mn-cs"/>
              </a:rPr>
              <a:t>In September of 1859, he enters grade school for the first time.  Because of his mother’s tutoring and home schooling, he is already able to read and do basic mathematics at a fifth-grade level.  (The average adult in his day doesn’t do much better).</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baseline="0" dirty="0" smtClean="0">
                <a:solidFill>
                  <a:schemeClr val="tx1"/>
                </a:solidFill>
                <a:latin typeface="+mn-lt"/>
                <a:ea typeface="+mn-ea"/>
                <a:cs typeface="+mn-cs"/>
              </a:rPr>
              <a:t>In 1860, the ninth year of Charles’ life, his beloved mother becomes ill and by July of 1861 she finally succumbs to her illness and passes away; this is the same year that America’s civil war begins. </a:t>
            </a:r>
            <a:r>
              <a:rPr lang="en-US" sz="1600" b="1" kern="1200" baseline="0" dirty="0" smtClean="0">
                <a:solidFill>
                  <a:schemeClr val="tx1"/>
                </a:solidFill>
                <a:latin typeface="+mn-lt"/>
                <a:ea typeface="+mn-ea"/>
                <a:cs typeface="+mn-cs"/>
              </a:rPr>
              <a:t>(CLICK)</a:t>
            </a:r>
            <a:endParaRPr lang="en-US" sz="16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startAt="4"/>
              <a:tabLst/>
              <a:defRPr/>
            </a:pPr>
            <a:r>
              <a:rPr lang="en-US" sz="1600" kern="1200" baseline="0" dirty="0" smtClean="0">
                <a:solidFill>
                  <a:schemeClr val="tx1"/>
                </a:solidFill>
                <a:latin typeface="+mn-lt"/>
                <a:ea typeface="+mn-ea"/>
                <a:cs typeface="+mn-cs"/>
              </a:rPr>
              <a:t>Young Charles is heart broken by his mother’s death and plagued with wondering whether she had gone to heaven or hell.  This tragic event may very well have been the catalyst which sends the lad on a quest to find out the truth.  He has been taught the doctrine of predestination in Presbyterian Sunday school.  The doctrine teaches that no matter what individuals might do in their lives, God, by the nature of His omniscience, is aware of each person’s eternal destiny from the beginning and individuals really have no control over their eternal destiny (whether it be a reward in heaven or a punishment of eternal torture in hell).  Although this didn’t seem reasonable to the boy, the fate of his Mother’s soul now preoccupies his mind, and he begins writing special messages on sidewalks with chalk, warning sinners to do everything they can to avoid the fires of hell by repenting of their sins and dedicating their lives to God.  He also begins looking into the Bible for passages which will substantiate or disprove John Calvin’s theology of predestination (John Calvin was the chief expositor of the Presbyterian theology). (Page 11 and 12)  </a:t>
            </a:r>
            <a:r>
              <a:rPr lang="en-US" sz="1600" b="1" kern="1200" baseline="0" dirty="0" smtClean="0">
                <a:solidFill>
                  <a:schemeClr val="tx1"/>
                </a:solidFill>
                <a:latin typeface="+mn-lt"/>
                <a:ea typeface="+mn-ea"/>
                <a:cs typeface="+mn-cs"/>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D99DCF-CD50-8943-9826-4087CE49BF0B}" type="slidenum">
              <a:rPr lang="en-US" smtClean="0"/>
              <a:t>8</a:t>
            </a:fld>
            <a:endParaRPr lang="en-US"/>
          </a:p>
        </p:txBody>
      </p:sp>
    </p:spTree>
    <p:extLst>
      <p:ext uri="{BB962C8B-B14F-4D97-AF65-F5344CB8AC3E}">
        <p14:creationId xmlns:p14="http://schemas.microsoft.com/office/powerpoint/2010/main" val="106826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600" kern="1200" baseline="0" dirty="0" smtClean="0">
                <a:solidFill>
                  <a:schemeClr val="tx1"/>
                </a:solidFill>
                <a:latin typeface="+mn-lt"/>
                <a:ea typeface="+mn-ea"/>
                <a:cs typeface="+mn-cs"/>
              </a:rPr>
              <a:t>After Eliza’s death, Joseph Russell continues to demonstrate his fortitude ( which means courage in pain or adversity) and becomes the major influence in young Charles’ life.  He begins teaching him all about the haberdashery business.  He not only explains to his son what products should be merchandised and how, but most importantly, </a:t>
            </a:r>
            <a:r>
              <a:rPr lang="en-US" sz="1600" u="sng" kern="1200" baseline="0" dirty="0" smtClean="0">
                <a:solidFill>
                  <a:schemeClr val="tx1"/>
                </a:solidFill>
                <a:latin typeface="+mn-lt"/>
                <a:ea typeface="+mn-ea"/>
                <a:cs typeface="+mn-cs"/>
              </a:rPr>
              <a:t>WHY</a:t>
            </a:r>
            <a:r>
              <a:rPr lang="en-US" sz="1600" kern="1200" baseline="0" dirty="0" smtClean="0">
                <a:solidFill>
                  <a:schemeClr val="tx1"/>
                </a:solidFill>
                <a:latin typeface="+mn-lt"/>
                <a:ea typeface="+mn-ea"/>
                <a:cs typeface="+mn-cs"/>
              </a:rPr>
              <a:t> it has to be merchandised and </a:t>
            </a:r>
            <a:r>
              <a:rPr lang="en-US" sz="1600" u="sng" kern="1200" baseline="0" dirty="0" smtClean="0">
                <a:solidFill>
                  <a:schemeClr val="tx1"/>
                </a:solidFill>
                <a:latin typeface="+mn-lt"/>
                <a:ea typeface="+mn-ea"/>
                <a:cs typeface="+mn-cs"/>
              </a:rPr>
              <a:t>WHY</a:t>
            </a:r>
            <a:r>
              <a:rPr lang="en-US" sz="1600" kern="1200" baseline="0" dirty="0" smtClean="0">
                <a:solidFill>
                  <a:schemeClr val="tx1"/>
                </a:solidFill>
                <a:latin typeface="+mn-lt"/>
                <a:ea typeface="+mn-ea"/>
                <a:cs typeface="+mn-cs"/>
              </a:rPr>
              <a:t> it sells – That’s right, he teaches his son the </a:t>
            </a:r>
            <a:r>
              <a:rPr lang="en-US" sz="1600" u="sng" kern="1200" baseline="0" dirty="0" smtClean="0">
                <a:solidFill>
                  <a:schemeClr val="tx1"/>
                </a:solidFill>
                <a:latin typeface="+mn-lt"/>
                <a:ea typeface="+mn-ea"/>
                <a:cs typeface="+mn-cs"/>
              </a:rPr>
              <a:t>philosophy</a:t>
            </a:r>
            <a:r>
              <a:rPr lang="en-US" sz="1600" kern="1200" baseline="0" dirty="0" smtClean="0">
                <a:solidFill>
                  <a:schemeClr val="tx1"/>
                </a:solidFill>
                <a:latin typeface="+mn-lt"/>
                <a:ea typeface="+mn-ea"/>
                <a:cs typeface="+mn-cs"/>
              </a:rPr>
              <a:t> of business.  One can clearly see the overruling providences of the Lord in the early training of young Charles, as he will later use his business training as an indispensable tool to organize and promote  a world-wide religious movement.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r>
              <a:rPr lang="en-US" sz="1600" u="none" strike="noStrike" kern="1200" dirty="0" smtClean="0">
                <a:solidFill>
                  <a:schemeClr val="tx1"/>
                </a:solidFill>
                <a:effectLst/>
                <a:latin typeface="+mn-lt"/>
                <a:ea typeface="+mn-ea"/>
                <a:cs typeface="+mn-cs"/>
                <a:hlinkClick r:id="rId3" action="ppaction://hlinkfile"/>
              </a:rPr>
              <a:t>Psalms </a:t>
            </a:r>
            <a:r>
              <a:rPr lang="en-US" sz="1600" u="none" strike="noStrike" kern="1200" dirty="0" smtClean="0">
                <a:solidFill>
                  <a:srgbClr val="000000"/>
                </a:solidFill>
                <a:effectLst/>
                <a:latin typeface="+mn-lt"/>
                <a:ea typeface="+mn-ea"/>
                <a:cs typeface="+mn-cs"/>
                <a:hlinkClick r:id="rId3" action="ppaction://hlinkfile"/>
              </a:rPr>
              <a:t>73</a:t>
            </a:r>
            <a:r>
              <a:rPr lang="en-US" sz="1600" u="none" strike="noStrike" kern="1200" dirty="0" smtClean="0">
                <a:solidFill>
                  <a:schemeClr val="tx1"/>
                </a:solidFill>
                <a:effectLst/>
                <a:latin typeface="+mn-lt"/>
                <a:ea typeface="+mn-ea"/>
                <a:cs typeface="+mn-cs"/>
                <a:hlinkClick r:id="rId3" action="ppaction://hlinkfile"/>
              </a:rPr>
              <a:t>:24: </a:t>
            </a:r>
            <a:r>
              <a:rPr lang="en-US" sz="1600" kern="1200" dirty="0" smtClean="0">
                <a:solidFill>
                  <a:schemeClr val="tx1"/>
                </a:solidFill>
                <a:effectLst/>
                <a:latin typeface="+mn-lt"/>
                <a:ea typeface="+mn-ea"/>
                <a:cs typeface="+mn-cs"/>
              </a:rPr>
              <a:t>Thou shalt guide me with thy counsel, and afterward receive me to glory.</a:t>
            </a:r>
          </a:p>
          <a:p>
            <a:r>
              <a:rPr lang="en-US" sz="1600" kern="1200" dirty="0" smtClean="0">
                <a:solidFill>
                  <a:schemeClr val="tx1"/>
                </a:solidFill>
                <a:effectLst/>
                <a:latin typeface="+mn-lt"/>
                <a:ea typeface="+mn-ea"/>
                <a:cs typeface="+mn-cs"/>
              </a:rPr>
              <a:t> </a:t>
            </a:r>
          </a:p>
          <a:p>
            <a:r>
              <a:rPr lang="en-US" sz="1600" u="none" strike="noStrike" kern="1200" dirty="0" smtClean="0">
                <a:solidFill>
                  <a:schemeClr val="tx1"/>
                </a:solidFill>
                <a:effectLst/>
                <a:latin typeface="+mn-lt"/>
                <a:ea typeface="+mn-ea"/>
                <a:cs typeface="+mn-cs"/>
                <a:hlinkClick r:id="rId4" action="ppaction://hlinkfile"/>
              </a:rPr>
              <a:t>Psalms 32:8: </a:t>
            </a:r>
            <a:r>
              <a:rPr lang="en-US" sz="1600" kern="1200" dirty="0" smtClean="0">
                <a:solidFill>
                  <a:schemeClr val="tx1"/>
                </a:solidFill>
                <a:effectLst/>
                <a:latin typeface="+mn-lt"/>
                <a:ea typeface="+mn-ea"/>
                <a:cs typeface="+mn-cs"/>
              </a:rPr>
              <a:t>I will instruct thee and teach thee in the way which thou shalt go: I will guide thee with mine eye.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r>
              <a:rPr lang="en-US" sz="1600" kern="1200" baseline="0" dirty="0" smtClean="0">
                <a:solidFill>
                  <a:schemeClr val="tx1"/>
                </a:solidFill>
                <a:latin typeface="+mn-lt"/>
                <a:ea typeface="+mn-ea"/>
                <a:cs typeface="+mn-cs"/>
              </a:rPr>
              <a:t>By the time Charles is fifteen, he enters into a full partnership with his father.  An official contract, which Charles drew up himself, is signed.  He is also becoming well versed in the scriptures as he continues his quest to find answers to the confusing doctrines being taught in his day. He has an insatiable thirst for the truth.  </a:t>
            </a:r>
          </a:p>
          <a:p>
            <a:pPr marL="228600" marR="0" indent="-228600" algn="l" defTabSz="457200" rtl="0" eaLnBrk="1" fontAlgn="auto" latinLnBrk="0" hangingPunct="1">
              <a:lnSpc>
                <a:spcPct val="100000"/>
              </a:lnSpc>
              <a:spcBef>
                <a:spcPts val="0"/>
              </a:spcBef>
              <a:spcAft>
                <a:spcPts val="0"/>
              </a:spcAft>
              <a:buClrTx/>
              <a:buSzTx/>
              <a:buFontTx/>
              <a:buAutoNum type="arabicPeriod" startAt="2"/>
              <a:tabLst/>
              <a:defRPr/>
            </a:pPr>
            <a:r>
              <a:rPr lang="en-US" sz="1600" kern="1200" baseline="0" dirty="0" smtClean="0">
                <a:solidFill>
                  <a:schemeClr val="tx1"/>
                </a:solidFill>
                <a:latin typeface="+mn-lt"/>
                <a:ea typeface="+mn-ea"/>
                <a:cs typeface="+mn-cs"/>
              </a:rPr>
              <a:t>I believe the store in the back, with the flat roof is one of the Russell’s Haberdashery shops.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SCRIPTURE: </a:t>
            </a:r>
            <a:r>
              <a:rPr lang="en-US" sz="1600" kern="1200" dirty="0" smtClean="0">
                <a:solidFill>
                  <a:schemeClr val="tx1"/>
                </a:solidFill>
                <a:latin typeface="+mn-lt"/>
                <a:ea typeface="+mn-ea"/>
                <a:cs typeface="+mn-cs"/>
              </a:rPr>
              <a:t>Romans 12:11: Not slothful in business; </a:t>
            </a:r>
            <a:r>
              <a:rPr lang="en-US" sz="1600" b="1" kern="1200" dirty="0" smtClean="0">
                <a:solidFill>
                  <a:schemeClr val="tx1"/>
                </a:solidFill>
                <a:latin typeface="+mn-lt"/>
                <a:ea typeface="+mn-ea"/>
                <a:cs typeface="+mn-cs"/>
              </a:rPr>
              <a:t>fervent</a:t>
            </a:r>
            <a:r>
              <a:rPr lang="en-US" sz="1600" b="0" kern="1200" dirty="0" smtClean="0">
                <a:solidFill>
                  <a:schemeClr val="tx1"/>
                </a:solidFill>
                <a:latin typeface="+mn-lt"/>
                <a:ea typeface="+mn-ea"/>
                <a:cs typeface="+mn-cs"/>
              </a:rPr>
              <a:t> in spirit; serving the Lord;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9</a:t>
            </a:fld>
            <a:endParaRPr lang="en-US"/>
          </a:p>
        </p:txBody>
      </p:sp>
    </p:spTree>
    <p:extLst>
      <p:ext uri="{BB962C8B-B14F-4D97-AF65-F5344CB8AC3E}">
        <p14:creationId xmlns:p14="http://schemas.microsoft.com/office/powerpoint/2010/main" val="172473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F6892B4-C36E-D24D-94E8-A81F5E5A4C27}" type="datetimeFigureOut">
              <a:rPr lang="en-US" smtClean="0"/>
              <a:t>3/13/16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transition xmlns:p14="http://schemas.microsoft.com/office/powerpoint/2010/mai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892B4-C36E-D24D-94E8-A81F5E5A4C27}"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cSld>
  <p:clrMapOvr>
    <a:masterClrMapping/>
  </p:clrMapOvr>
  <p:transition xmlns:p14="http://schemas.microsoft.com/office/powerpoint/2010/mai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6892B4-C36E-D24D-94E8-A81F5E5A4C27}"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cSld>
  <p:clrMapOvr>
    <a:masterClrMapping/>
  </p:clrMapOvr>
  <p:transition xmlns:p14="http://schemas.microsoft.com/office/powerpoint/2010/mai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6892B4-C36E-D24D-94E8-A81F5E5A4C27}"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xmlns:p14="http://schemas.microsoft.com/office/powerpoint/2010/mai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6892B4-C36E-D24D-94E8-A81F5E5A4C27}"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xmlns:p14="http://schemas.microsoft.com/office/powerpoint/2010/mai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6892B4-C36E-D24D-94E8-A81F5E5A4C27}"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xmlns:p14="http://schemas.microsoft.com/office/powerpoint/2010/mai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F6892B4-C36E-D24D-94E8-A81F5E5A4C27}" type="datetimeFigureOut">
              <a:rPr lang="en-US" smtClean="0"/>
              <a:t>3/13/16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5ECF9-F34D-A640-923E-C5EF64CFCEF2}" type="slidenum">
              <a:rPr lang="en-US" smtClean="0"/>
              <a:t>‹#›</a:t>
            </a:fld>
            <a:endParaRPr lang="en-US"/>
          </a:p>
        </p:txBody>
      </p:sp>
    </p:spTree>
  </p:cSld>
  <p:clrMapOvr>
    <a:masterClrMapping/>
  </p:clrMapOvr>
  <p:transition xmlns:p14="http://schemas.microsoft.com/office/powerpoint/2010/mai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6892B4-C36E-D24D-94E8-A81F5E5A4C27}" type="datetimeFigureOut">
              <a:rPr lang="en-US" smtClean="0"/>
              <a:t>3/13/16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5ECF9-F34D-A640-923E-C5EF64CFCEF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xmlns:p14="http://schemas.microsoft.com/office/powerpoint/2010/mai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6892B4-C36E-D24D-94E8-A81F5E5A4C27}"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cSld>
  <p:clrMapOvr>
    <a:masterClrMapping/>
  </p:clrMapOvr>
  <p:transition xmlns:p14="http://schemas.microsoft.com/office/powerpoint/2010/mai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892B4-C36E-D24D-94E8-A81F5E5A4C27}"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892B4-C36E-D24D-94E8-A81F5E5A4C27}"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cSld>
  <p:clrMapOvr>
    <a:masterClrMapping/>
  </p:clrMapOvr>
  <p:transition xmlns:p14="http://schemas.microsoft.com/office/powerpoint/2010/main" spd="slow">
    <p:cove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F6892B4-C36E-D24D-94E8-A81F5E5A4C27}" type="datetimeFigureOut">
              <a:rPr lang="en-US" smtClean="0"/>
              <a:t>3/13/16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005ECF9-F34D-A640-923E-C5EF64CFCEF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xmlns:p14="http://schemas.microsoft.com/office/powerpoint/2010/main" spd="slow">
    <p:cover/>
  </p:transition>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8.jpg"/><Relationship Id="rId5"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8.jpg"/><Relationship Id="rId6"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9.jpg"/><Relationship Id="rId5" Type="http://schemas.openxmlformats.org/officeDocument/2006/relationships/image" Target="../media/image8.jpg"/><Relationship Id="rId6" Type="http://schemas.openxmlformats.org/officeDocument/2006/relationships/image" Target="../media/image23.jp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tif"/><Relationship Id="rId8" Type="http://schemas.openxmlformats.org/officeDocument/2006/relationships/image" Target="../media/image38.jp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gif"/><Relationship Id="rId5"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0.jpg"/></Relationships>
</file>

<file path=ppt/slides/_rels/slide45.xml.rels><?xml version="1.0" encoding="UTF-8" standalone="yes"?>
<Relationships xmlns="http://schemas.openxmlformats.org/package/2006/relationships"><Relationship Id="rId3" Type="http://schemas.openxmlformats.org/officeDocument/2006/relationships/image" Target="../media/image51.jpg"/><Relationship Id="rId4" Type="http://schemas.openxmlformats.org/officeDocument/2006/relationships/image" Target="../media/image52.jpg"/><Relationship Id="rId5" Type="http://schemas.openxmlformats.org/officeDocument/2006/relationships/image" Target="../media/image30.jpg"/><Relationship Id="rId6" Type="http://schemas.openxmlformats.org/officeDocument/2006/relationships/image" Target="../media/image53.jp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55.jp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6.jpg"/></Relationships>
</file>

<file path=ppt/slides/_rels/slide48.xml.rels><?xml version="1.0" encoding="UTF-8" standalone="yes"?>
<Relationships xmlns="http://schemas.openxmlformats.org/package/2006/relationships"><Relationship Id="rId3" Type="http://schemas.openxmlformats.org/officeDocument/2006/relationships/image" Target="../media/image57.jpg"/><Relationship Id="rId4" Type="http://schemas.openxmlformats.org/officeDocument/2006/relationships/image" Target="../media/image58.jp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9.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0.jpg"/></Relationships>
</file>

<file path=ppt/slides/_rels/slide58.xml.rels><?xml version="1.0" encoding="UTF-8" standalone="yes"?>
<Relationships xmlns="http://schemas.openxmlformats.org/package/2006/relationships"><Relationship Id="rId3" Type="http://schemas.openxmlformats.org/officeDocument/2006/relationships/image" Target="../media/image53.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3.jpg"/></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5.jpg"/><Relationship Id="rId5" Type="http://schemas.openxmlformats.org/officeDocument/2006/relationships/image" Target="../media/image34.jpg"/><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64.jp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image" Target="../media/image65.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53.jpg"/><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055" y="1010977"/>
            <a:ext cx="7163543" cy="1102471"/>
          </a:xfrm>
        </p:spPr>
        <p:txBody>
          <a:bodyPr>
            <a:normAutofit fontScale="90000"/>
          </a:bodyPr>
          <a:lstStyle/>
          <a:p>
            <a:r>
              <a:rPr lang="en-US" dirty="0" smtClean="0">
                <a:solidFill>
                  <a:srgbClr val="F6C16A"/>
                </a:solidFill>
              </a:rPr>
              <a:t>Who Was </a:t>
            </a:r>
            <a:br>
              <a:rPr lang="en-US" dirty="0" smtClean="0">
                <a:solidFill>
                  <a:srgbClr val="F6C16A"/>
                </a:solidFill>
              </a:rPr>
            </a:br>
            <a:r>
              <a:rPr lang="en-US" dirty="0" err="1" smtClean="0">
                <a:solidFill>
                  <a:srgbClr val="F6C16A"/>
                </a:solidFill>
              </a:rPr>
              <a:t>charles</a:t>
            </a:r>
            <a:r>
              <a:rPr lang="en-US" dirty="0" smtClean="0">
                <a:solidFill>
                  <a:srgbClr val="F6C16A"/>
                </a:solidFill>
              </a:rPr>
              <a:t> </a:t>
            </a:r>
            <a:r>
              <a:rPr lang="en-US" dirty="0" err="1" smtClean="0">
                <a:solidFill>
                  <a:srgbClr val="F6C16A"/>
                </a:solidFill>
              </a:rPr>
              <a:t>taze</a:t>
            </a:r>
            <a:r>
              <a:rPr lang="en-US" dirty="0" smtClean="0">
                <a:solidFill>
                  <a:srgbClr val="F6C16A"/>
                </a:solidFill>
              </a:rPr>
              <a:t> </a:t>
            </a:r>
            <a:r>
              <a:rPr lang="en-US" dirty="0" err="1" smtClean="0">
                <a:solidFill>
                  <a:srgbClr val="F6C16A"/>
                </a:solidFill>
              </a:rPr>
              <a:t>russell</a:t>
            </a:r>
            <a:r>
              <a:rPr lang="en-US" dirty="0" smtClean="0">
                <a:solidFill>
                  <a:srgbClr val="F6C16A"/>
                </a:solidFill>
              </a:rPr>
              <a:t>?</a:t>
            </a:r>
            <a:endParaRPr lang="en-US" dirty="0">
              <a:solidFill>
                <a:srgbClr val="F6C16A"/>
              </a:solidFill>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1866497" y="1942343"/>
            <a:ext cx="5297056" cy="3893335"/>
          </a:xfrm>
          <a:prstGeom prst="rect">
            <a:avLst/>
          </a:prstGeom>
          <a:noFill/>
          <a:ln>
            <a:noFill/>
          </a:ln>
          <a:effectLst>
            <a:glow rad="1714500">
              <a:schemeClr val="accent4">
                <a:lumMod val="40000"/>
                <a:lumOff val="60000"/>
                <a:alpha val="23000"/>
              </a:schemeClr>
            </a:glow>
            <a:outerShdw blurRad="76200" dir="18900000" sx="0" sy="0" kx="-1200000" algn="bl" rotWithShape="0">
              <a:prstClr val="black">
                <a:alpha val="20000"/>
              </a:prstClr>
            </a:outerShdw>
            <a:softEdge rad="279400"/>
          </a:effectLst>
          <a:scene3d>
            <a:camera prst="orthographicFront"/>
            <a:lightRig rig="threePt" dir="t"/>
          </a:scene3d>
          <a:sp3d>
            <a:bevelT prst="relaxedInset"/>
          </a:sp3d>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72085490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7573" y="1509057"/>
            <a:ext cx="3148853" cy="4198471"/>
          </a:xfrm>
          <a:prstGeom prst="roundRect">
            <a:avLst/>
          </a:prstGeom>
        </p:spPr>
      </p:pic>
      <p:sp>
        <p:nvSpPr>
          <p:cNvPr id="7" name="TextBox 6"/>
          <p:cNvSpPr txBox="1"/>
          <p:nvPr/>
        </p:nvSpPr>
        <p:spPr>
          <a:xfrm>
            <a:off x="1371600" y="932310"/>
            <a:ext cx="6400800" cy="584776"/>
          </a:xfrm>
          <a:prstGeom prst="rect">
            <a:avLst/>
          </a:prstGeom>
          <a:noFill/>
        </p:spPr>
        <p:txBody>
          <a:bodyPr wrap="square" rtlCol="0">
            <a:spAutoFit/>
          </a:bodyPr>
          <a:lstStyle/>
          <a:p>
            <a:pPr algn="ctr"/>
            <a:r>
              <a:rPr lang="en-US" sz="3200" dirty="0" smtClean="0">
                <a:solidFill>
                  <a:srgbClr val="F6C16A"/>
                </a:solidFill>
                <a:latin typeface="+mj-lt"/>
              </a:rPr>
              <a:t>PRESBYTERIAN CHURCH </a:t>
            </a:r>
            <a:endParaRPr lang="en-US" sz="3200" dirty="0">
              <a:solidFill>
                <a:srgbClr val="F6C16A"/>
              </a:solidFill>
              <a:latin typeface="+mj-lt"/>
            </a:endParaRPr>
          </a:p>
        </p:txBody>
      </p:sp>
    </p:spTree>
    <p:extLst>
      <p:ext uri="{BB962C8B-B14F-4D97-AF65-F5344CB8AC3E}">
        <p14:creationId xmlns:p14="http://schemas.microsoft.com/office/powerpoint/2010/main" val="418137630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34268"/>
            <a:ext cx="6400800" cy="497068"/>
          </a:xfrm>
        </p:spPr>
        <p:txBody>
          <a:bodyPr>
            <a:noAutofit/>
          </a:bodyPr>
          <a:lstStyle/>
          <a:p>
            <a:r>
              <a:rPr lang="en-US" sz="3200" dirty="0">
                <a:solidFill>
                  <a:srgbClr val="F6C16A"/>
                </a:solidFill>
              </a:rPr>
              <a:t>Young</a:t>
            </a:r>
            <a:r>
              <a:rPr lang="en-US" sz="3200" dirty="0" smtClean="0">
                <a:solidFill>
                  <a:srgbClr val="F6C16A"/>
                </a:solidFill>
              </a:rPr>
              <a:t> CHARLES RUSSELL</a:t>
            </a:r>
            <a:endParaRPr lang="en-US" sz="3200" dirty="0">
              <a:solidFill>
                <a:srgbClr val="F6C16A"/>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408" t="2710" r="5441" b="3758"/>
          <a:stretch/>
        </p:blipFill>
        <p:spPr>
          <a:xfrm>
            <a:off x="3110473" y="1894735"/>
            <a:ext cx="2913530" cy="3974353"/>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007LacockStJonasWende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901" y="1097496"/>
            <a:ext cx="5455956" cy="4338795"/>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grpSp>
        <p:nvGrpSpPr>
          <p:cNvPr id="5" name="Gruppe 107"/>
          <p:cNvGrpSpPr>
            <a:grpSpLocks/>
          </p:cNvGrpSpPr>
          <p:nvPr/>
        </p:nvGrpSpPr>
        <p:grpSpPr bwMode="auto">
          <a:xfrm>
            <a:off x="1063357" y="3194749"/>
            <a:ext cx="7144583" cy="457200"/>
            <a:chOff x="1700235" y="3461036"/>
            <a:chExt cx="7127982" cy="457200"/>
          </a:xfrm>
        </p:grpSpPr>
        <p:sp>
          <p:nvSpPr>
            <p:cNvPr id="6"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8" name="Gruppe 62"/>
            <p:cNvGrpSpPr>
              <a:grpSpLocks/>
            </p:cNvGrpSpPr>
            <p:nvPr/>
          </p:nvGrpSpPr>
          <p:grpSpPr bwMode="auto">
            <a:xfrm>
              <a:off x="1700235" y="3461036"/>
              <a:ext cx="5687430" cy="457200"/>
              <a:chOff x="1700235" y="3462341"/>
              <a:chExt cx="5687430" cy="457200"/>
            </a:xfrm>
          </p:grpSpPr>
          <p:grpSp>
            <p:nvGrpSpPr>
              <p:cNvPr id="10" name="Gruppe 75"/>
              <p:cNvGrpSpPr>
                <a:grpSpLocks/>
              </p:cNvGrpSpPr>
              <p:nvPr/>
            </p:nvGrpSpPr>
            <p:grpSpPr bwMode="auto">
              <a:xfrm>
                <a:off x="1700235" y="3462341"/>
                <a:ext cx="5662698" cy="457200"/>
                <a:chOff x="1985299" y="2949958"/>
                <a:chExt cx="6843028" cy="457921"/>
              </a:xfrm>
            </p:grpSpPr>
            <p:sp>
              <p:nvSpPr>
                <p:cNvPr id="15"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6"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7"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latin typeface="Calibri" pitchFamily="-111" charset="0"/>
                  </a:endParaRPr>
                </a:p>
              </p:txBody>
            </p:sp>
            <p:sp>
              <p:nvSpPr>
                <p:cNvPr id="18"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1"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cs typeface="Lucida Calligraphy"/>
                  </a:rPr>
                  <a:t>1868</a:t>
                </a:r>
                <a:endParaRPr lang="en-US" noProof="1">
                  <a:solidFill>
                    <a:srgbClr val="000000"/>
                  </a:solidFill>
                  <a:latin typeface="Lucida Calligraphy"/>
                  <a:cs typeface="Lucida Calligraphy"/>
                </a:endParaRPr>
              </a:p>
            </p:txBody>
          </p:sp>
          <p:sp>
            <p:nvSpPr>
              <p:cNvPr id="12"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cs typeface="Lucida Calligraphy"/>
                  </a:rPr>
                  <a:t>1869</a:t>
                </a:r>
              </a:p>
            </p:txBody>
          </p:sp>
          <p:sp>
            <p:nvSpPr>
              <p:cNvPr id="13"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cs typeface="Lucida Calligraphy"/>
                  </a:rPr>
                  <a:t>1870</a:t>
                </a:r>
              </a:p>
            </p:txBody>
          </p:sp>
          <p:sp>
            <p:nvSpPr>
              <p:cNvPr id="14"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cs typeface="Lucida Calligraphy"/>
                  </a:rPr>
                  <a:t>1871</a:t>
                </a:r>
              </a:p>
            </p:txBody>
          </p:sp>
        </p:grpSp>
        <p:sp>
          <p:nvSpPr>
            <p:cNvPr id="9"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cs typeface="Lucida Calligraphy"/>
                </a:rPr>
                <a:t>1872</a:t>
              </a:r>
            </a:p>
          </p:txBody>
        </p:sp>
      </p:grpSp>
      <p:sp>
        <p:nvSpPr>
          <p:cNvPr id="22" name="Title 1"/>
          <p:cNvSpPr txBox="1">
            <a:spLocks/>
          </p:cNvSpPr>
          <p:nvPr/>
        </p:nvSpPr>
        <p:spPr>
          <a:xfrm>
            <a:off x="1363717" y="1193289"/>
            <a:ext cx="6400800" cy="49706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rgbClr val="F6C16A"/>
                </a:solidFill>
              </a:rPr>
              <a:t>Jonas </a:t>
            </a:r>
            <a:r>
              <a:rPr lang="en-US" sz="3200" dirty="0" err="1" smtClean="0">
                <a:solidFill>
                  <a:srgbClr val="F6C16A"/>
                </a:solidFill>
              </a:rPr>
              <a:t>wendall</a:t>
            </a:r>
            <a:endParaRPr lang="en-US" sz="3200" dirty="0">
              <a:solidFill>
                <a:srgbClr val="F6C16A"/>
              </a:solidFill>
            </a:endParaRPr>
          </a:p>
        </p:txBody>
      </p:sp>
      <p:pic>
        <p:nvPicPr>
          <p:cNvPr id="23"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6693" y="1707605"/>
            <a:ext cx="2892524" cy="3937048"/>
          </a:xfrm>
          <a:prstGeom prst="roundRect">
            <a:avLst/>
          </a:prstGeom>
        </p:spPr>
      </p:pic>
    </p:spTree>
    <p:extLst>
      <p:ext uri="{BB962C8B-B14F-4D97-AF65-F5344CB8AC3E}">
        <p14:creationId xmlns:p14="http://schemas.microsoft.com/office/powerpoint/2010/main" val="317802746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842" y="1812375"/>
            <a:ext cx="2782047" cy="3974353"/>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998706" y="1079562"/>
            <a:ext cx="7138885" cy="584776"/>
          </a:xfrm>
          <a:prstGeom prst="rect">
            <a:avLst/>
          </a:prstGeom>
          <a:noFill/>
        </p:spPr>
        <p:txBody>
          <a:bodyPr wrap="square" rtlCol="0">
            <a:spAutoFit/>
          </a:bodyPr>
          <a:lstStyle/>
          <a:p>
            <a:pPr algn="ctr"/>
            <a:r>
              <a:rPr lang="en-US" sz="3200" cap="all" spc="300" dirty="0">
                <a:solidFill>
                  <a:srgbClr val="F6C16A"/>
                </a:solidFill>
                <a:latin typeface="+mj-lt"/>
                <a:ea typeface="+mj-ea"/>
                <a:cs typeface="+mj-cs"/>
              </a:rPr>
              <a:t>GEORGE STORRS</a:t>
            </a:r>
          </a:p>
        </p:txBody>
      </p:sp>
    </p:spTree>
    <p:extLst>
      <p:ext uri="{BB962C8B-B14F-4D97-AF65-F5344CB8AC3E}">
        <p14:creationId xmlns:p14="http://schemas.microsoft.com/office/powerpoint/2010/main" val="234036375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522" y="1906214"/>
            <a:ext cx="2782047" cy="3786675"/>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998706" y="1079562"/>
            <a:ext cx="7138885" cy="584776"/>
          </a:xfrm>
          <a:prstGeom prst="rect">
            <a:avLst/>
          </a:prstGeom>
          <a:noFill/>
        </p:spPr>
        <p:txBody>
          <a:bodyPr wrap="square" rtlCol="0">
            <a:spAutoFit/>
          </a:bodyPr>
          <a:lstStyle/>
          <a:p>
            <a:pPr algn="ctr"/>
            <a:r>
              <a:rPr lang="en-US" sz="3200" cap="all" spc="300" dirty="0" smtClean="0">
                <a:solidFill>
                  <a:srgbClr val="F6C16A"/>
                </a:solidFill>
                <a:latin typeface="+mj-lt"/>
                <a:ea typeface="+mj-ea"/>
                <a:cs typeface="+mj-cs"/>
              </a:rPr>
              <a:t>Jonas </a:t>
            </a:r>
            <a:r>
              <a:rPr lang="en-US" sz="3200" cap="all" spc="300" dirty="0" err="1" smtClean="0">
                <a:solidFill>
                  <a:srgbClr val="F6C16A"/>
                </a:solidFill>
                <a:latin typeface="+mj-lt"/>
                <a:ea typeface="+mj-ea"/>
                <a:cs typeface="+mj-cs"/>
              </a:rPr>
              <a:t>Wendall</a:t>
            </a:r>
            <a:endParaRPr lang="en-US" sz="3200" cap="all" spc="300" dirty="0">
              <a:solidFill>
                <a:srgbClr val="F6C16A"/>
              </a:solidFill>
              <a:latin typeface="+mj-lt"/>
              <a:ea typeface="+mj-ea"/>
              <a:cs typeface="+mj-cs"/>
            </a:endParaRPr>
          </a:p>
        </p:txBody>
      </p:sp>
    </p:spTree>
    <p:extLst>
      <p:ext uri="{BB962C8B-B14F-4D97-AF65-F5344CB8AC3E}">
        <p14:creationId xmlns:p14="http://schemas.microsoft.com/office/powerpoint/2010/main" val="347235058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36711" y="1088709"/>
            <a:ext cx="7596790" cy="4585505"/>
            <a:chOff x="836711" y="1088709"/>
            <a:chExt cx="7596790" cy="458550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653" y="1902322"/>
              <a:ext cx="2510188" cy="3297934"/>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9"/>
            <p:cNvGrpSpPr/>
            <p:nvPr/>
          </p:nvGrpSpPr>
          <p:grpSpPr>
            <a:xfrm>
              <a:off x="836711" y="1088709"/>
              <a:ext cx="7596790" cy="4585505"/>
              <a:chOff x="836711" y="1134267"/>
              <a:chExt cx="7596790" cy="4585505"/>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974" r="4189" b="4500"/>
              <a:stretch/>
            </p:blipFill>
            <p:spPr>
              <a:xfrm>
                <a:off x="836711" y="1947880"/>
                <a:ext cx="2554942" cy="3297934"/>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herald of the morn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1981" y="1651714"/>
                <a:ext cx="2260600" cy="3594100"/>
              </a:xfrm>
              <a:prstGeom prst="rect">
                <a:avLst/>
              </a:prstGeom>
              <a:effectLst>
                <a:outerShdw blurRad="76200" dir="18900000" sy="23000" kx="-1200000" algn="bl" rotWithShape="0">
                  <a:prstClr val="black">
                    <a:alpha val="20000"/>
                  </a:prstClr>
                </a:outerShdw>
              </a:effectLst>
            </p:spPr>
          </p:pic>
          <p:sp>
            <p:nvSpPr>
              <p:cNvPr id="5" name="TextBox 4"/>
              <p:cNvSpPr txBox="1"/>
              <p:nvPr/>
            </p:nvSpPr>
            <p:spPr>
              <a:xfrm>
                <a:off x="1445579" y="5330419"/>
                <a:ext cx="1390249" cy="369332"/>
              </a:xfrm>
              <a:prstGeom prst="rect">
                <a:avLst/>
              </a:prstGeom>
              <a:noFill/>
            </p:spPr>
            <p:txBody>
              <a:bodyPr wrap="square" rtlCol="0">
                <a:spAutoFit/>
              </a:bodyPr>
              <a:lstStyle/>
              <a:p>
                <a:pPr algn="ctr"/>
                <a:r>
                  <a:rPr lang="en-US" dirty="0" smtClean="0">
                    <a:solidFill>
                      <a:srgbClr val="F6C16A"/>
                    </a:solidFill>
                  </a:rPr>
                  <a:t>J.H. PATON</a:t>
                </a:r>
                <a:endParaRPr lang="en-US" dirty="0"/>
              </a:p>
            </p:txBody>
          </p:sp>
          <p:sp>
            <p:nvSpPr>
              <p:cNvPr id="8" name="TextBox 7"/>
              <p:cNvSpPr txBox="1"/>
              <p:nvPr/>
            </p:nvSpPr>
            <p:spPr>
              <a:xfrm>
                <a:off x="5692581" y="5350440"/>
                <a:ext cx="2740920" cy="369332"/>
              </a:xfrm>
              <a:prstGeom prst="rect">
                <a:avLst/>
              </a:prstGeom>
              <a:noFill/>
            </p:spPr>
            <p:txBody>
              <a:bodyPr wrap="square" rtlCol="0">
                <a:spAutoFit/>
              </a:bodyPr>
              <a:lstStyle/>
              <a:p>
                <a:pPr algn="ctr"/>
                <a:r>
                  <a:rPr lang="en-US" dirty="0" smtClean="0">
                    <a:solidFill>
                      <a:srgbClr val="F6C16A"/>
                    </a:solidFill>
                  </a:rPr>
                  <a:t>NELSON H. BARBOUR</a:t>
                </a:r>
                <a:endParaRPr lang="en-US" dirty="0"/>
              </a:p>
            </p:txBody>
          </p:sp>
          <p:sp>
            <p:nvSpPr>
              <p:cNvPr id="9" name="TextBox 8"/>
              <p:cNvSpPr txBox="1"/>
              <p:nvPr/>
            </p:nvSpPr>
            <p:spPr>
              <a:xfrm>
                <a:off x="1408593" y="1134267"/>
                <a:ext cx="6433087" cy="369332"/>
              </a:xfrm>
              <a:prstGeom prst="rect">
                <a:avLst/>
              </a:prstGeom>
              <a:noFill/>
            </p:spPr>
            <p:txBody>
              <a:bodyPr wrap="square" rtlCol="0">
                <a:spAutoFit/>
              </a:bodyPr>
              <a:lstStyle/>
              <a:p>
                <a:pPr algn="ctr"/>
                <a:r>
                  <a:rPr lang="en-US" dirty="0" smtClean="0">
                    <a:solidFill>
                      <a:srgbClr val="F6C16A"/>
                    </a:solidFill>
                  </a:rPr>
                  <a:t>PUBLISHERS OF </a:t>
                </a:r>
                <a:r>
                  <a:rPr lang="en-US" i="1" dirty="0" smtClean="0">
                    <a:solidFill>
                      <a:srgbClr val="F6C16A"/>
                    </a:solidFill>
                  </a:rPr>
                  <a:t>HERALD OF THE MORNING</a:t>
                </a:r>
                <a:endParaRPr lang="en-US" i="1" dirty="0">
                  <a:solidFill>
                    <a:srgbClr val="F6C16A"/>
                  </a:solidFill>
                </a:endParaRPr>
              </a:p>
            </p:txBody>
          </p:sp>
        </p:grpSp>
      </p:grpSp>
    </p:spTree>
    <p:extLst>
      <p:ext uri="{BB962C8B-B14F-4D97-AF65-F5344CB8AC3E}">
        <p14:creationId xmlns:p14="http://schemas.microsoft.com/office/powerpoint/2010/main" val="383918490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0024" y="1109609"/>
            <a:ext cx="4170794" cy="4452367"/>
          </a:xfrm>
          <a:prstGeom prst="roundRect">
            <a:avLst/>
          </a:prstGeom>
        </p:spPr>
      </p:pic>
      <p:pic>
        <p:nvPicPr>
          <p:cNvPr id="4"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882" y="1050994"/>
            <a:ext cx="6115522" cy="4586641"/>
          </a:xfrm>
          <a:prstGeom prst="roundRect">
            <a:avLst/>
          </a:prstGeom>
        </p:spPr>
      </p:pic>
      <p:pic>
        <p:nvPicPr>
          <p:cNvPr id="5"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8081" y="1109609"/>
            <a:ext cx="3318402" cy="4424536"/>
          </a:xfrm>
          <a:prstGeom prst="roundRect">
            <a:avLst/>
          </a:prstGeom>
        </p:spPr>
      </p:pic>
    </p:spTree>
    <p:extLst>
      <p:ext uri="{BB962C8B-B14F-4D97-AF65-F5344CB8AC3E}">
        <p14:creationId xmlns:p14="http://schemas.microsoft.com/office/powerpoint/2010/main" val="179556097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71456"/>
            <a:ext cx="6400800" cy="316717"/>
          </a:xfrm>
        </p:spPr>
        <p:txBody>
          <a:bodyPr>
            <a:normAutofit fontScale="90000"/>
          </a:bodyPr>
          <a:lstStyle/>
          <a:p>
            <a:r>
              <a:rPr lang="en-US" sz="2000" dirty="0" smtClean="0">
                <a:solidFill>
                  <a:srgbClr val="F6C16A"/>
                </a:solidFill>
              </a:rPr>
              <a:t>publisher of </a:t>
            </a:r>
            <a:r>
              <a:rPr lang="en-US" sz="2000" i="1" dirty="0" smtClean="0">
                <a:solidFill>
                  <a:srgbClr val="F6C16A"/>
                </a:solidFill>
              </a:rPr>
              <a:t>the bible examiner</a:t>
            </a:r>
            <a:endParaRPr lang="en-US" sz="2000" i="1" dirty="0">
              <a:solidFill>
                <a:srgbClr val="F6C16A"/>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095" y="1428516"/>
            <a:ext cx="2782047" cy="3974353"/>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bible examin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2" y="1559580"/>
            <a:ext cx="2330824" cy="3842217"/>
          </a:xfrm>
          <a:prstGeom prst="rect">
            <a:avLst/>
          </a:prstGeom>
          <a:effectLst>
            <a:outerShdw blurRad="76200" dir="18900000" sy="23000" kx="-1200000" algn="bl" rotWithShape="0">
              <a:prstClr val="black">
                <a:alpha val="20000"/>
              </a:prstClr>
            </a:outerShdw>
          </a:effectLst>
        </p:spPr>
      </p:pic>
      <p:sp>
        <p:nvSpPr>
          <p:cNvPr id="4" name="TextBox 3"/>
          <p:cNvSpPr txBox="1"/>
          <p:nvPr/>
        </p:nvSpPr>
        <p:spPr>
          <a:xfrm>
            <a:off x="1371600" y="5375439"/>
            <a:ext cx="2524579" cy="369332"/>
          </a:xfrm>
          <a:prstGeom prst="rect">
            <a:avLst/>
          </a:prstGeom>
          <a:noFill/>
        </p:spPr>
        <p:txBody>
          <a:bodyPr wrap="square" rtlCol="0">
            <a:spAutoFit/>
          </a:bodyPr>
          <a:lstStyle/>
          <a:p>
            <a:pPr algn="ctr"/>
            <a:r>
              <a:rPr lang="en-US" dirty="0" smtClean="0">
                <a:solidFill>
                  <a:srgbClr val="F6C16A"/>
                </a:solidFill>
                <a:latin typeface="+mj-lt"/>
              </a:rPr>
              <a:t>GEORGE </a:t>
            </a:r>
            <a:r>
              <a:rPr lang="en-US" cap="all" spc="300" dirty="0" smtClean="0">
                <a:solidFill>
                  <a:srgbClr val="F6C16A"/>
                </a:solidFill>
                <a:latin typeface="+mj-lt"/>
                <a:ea typeface="+mj-ea"/>
                <a:cs typeface="+mj-cs"/>
              </a:rPr>
              <a:t>STORRS</a:t>
            </a:r>
            <a:endParaRPr lang="en-US" dirty="0"/>
          </a:p>
        </p:txBody>
      </p:sp>
    </p:spTree>
    <p:extLst>
      <p:ext uri="{BB962C8B-B14F-4D97-AF65-F5344CB8AC3E}">
        <p14:creationId xmlns:p14="http://schemas.microsoft.com/office/powerpoint/2010/main" val="211750998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46438" y="3019202"/>
            <a:ext cx="7144583" cy="1565448"/>
            <a:chOff x="1047540" y="3246852"/>
            <a:chExt cx="7144583" cy="1565448"/>
          </a:xfrm>
        </p:grpSpPr>
        <p:grpSp>
          <p:nvGrpSpPr>
            <p:cNvPr id="10" name="Gruppe 107"/>
            <p:cNvGrpSpPr>
              <a:grpSpLocks/>
            </p:cNvGrpSpPr>
            <p:nvPr/>
          </p:nvGrpSpPr>
          <p:grpSpPr bwMode="auto">
            <a:xfrm>
              <a:off x="1047540" y="3246852"/>
              <a:ext cx="7144583" cy="457203"/>
              <a:chOff x="1700235" y="3461036"/>
              <a:chExt cx="7127982" cy="457203"/>
            </a:xfrm>
          </p:grpSpPr>
          <p:sp>
            <p:nvSpPr>
              <p:cNvPr id="11"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12" name="Gruppe 62"/>
              <p:cNvGrpSpPr>
                <a:grpSpLocks/>
              </p:cNvGrpSpPr>
              <p:nvPr/>
            </p:nvGrpSpPr>
            <p:grpSpPr bwMode="auto">
              <a:xfrm>
                <a:off x="1700235" y="3461036"/>
                <a:ext cx="5687430" cy="457203"/>
                <a:chOff x="1700235" y="3462341"/>
                <a:chExt cx="5687430" cy="457203"/>
              </a:xfrm>
            </p:grpSpPr>
            <p:grpSp>
              <p:nvGrpSpPr>
                <p:cNvPr id="14" name="Gruppe 75"/>
                <p:cNvGrpSpPr>
                  <a:grpSpLocks/>
                </p:cNvGrpSpPr>
                <p:nvPr/>
              </p:nvGrpSpPr>
              <p:grpSpPr bwMode="auto">
                <a:xfrm>
                  <a:off x="1700235" y="3462341"/>
                  <a:ext cx="5662698" cy="457203"/>
                  <a:chOff x="1985298" y="2949952"/>
                  <a:chExt cx="6843028" cy="457923"/>
                </a:xfrm>
              </p:grpSpPr>
              <p:sp>
                <p:nvSpPr>
                  <p:cNvPr id="19" name="Rectangle 445"/>
                  <p:cNvSpPr>
                    <a:spLocks noChangeArrowheads="1"/>
                  </p:cNvSpPr>
                  <p:nvPr/>
                </p:nvSpPr>
                <p:spPr bwMode="auto">
                  <a:xfrm>
                    <a:off x="1985298" y="2949952"/>
                    <a:ext cx="1707400" cy="457920"/>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20" name="Rectangle 446"/>
                  <p:cNvSpPr>
                    <a:spLocks noChangeArrowheads="1"/>
                  </p:cNvSpPr>
                  <p:nvPr/>
                </p:nvSpPr>
                <p:spPr bwMode="auto">
                  <a:xfrm>
                    <a:off x="3694615" y="2949952"/>
                    <a:ext cx="1709319" cy="457920"/>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21" name="Rectangle 447"/>
                  <p:cNvSpPr>
                    <a:spLocks noChangeArrowheads="1"/>
                  </p:cNvSpPr>
                  <p:nvPr/>
                </p:nvSpPr>
                <p:spPr bwMode="auto">
                  <a:xfrm>
                    <a:off x="5405852" y="2949952"/>
                    <a:ext cx="1709319" cy="457920"/>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latin typeface="Calibri" pitchFamily="-111" charset="0"/>
                    </a:endParaRPr>
                  </a:p>
                </p:txBody>
              </p:sp>
              <p:sp>
                <p:nvSpPr>
                  <p:cNvPr id="22" name="Rectangle 448"/>
                  <p:cNvSpPr>
                    <a:spLocks noChangeArrowheads="1"/>
                  </p:cNvSpPr>
                  <p:nvPr/>
                </p:nvSpPr>
                <p:spPr bwMode="auto">
                  <a:xfrm>
                    <a:off x="7119008" y="2949955"/>
                    <a:ext cx="1709318" cy="457920"/>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5"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Calibri" pitchFamily="-111" charset="0"/>
                    </a:rPr>
                    <a:t>1875</a:t>
                  </a:r>
                  <a:endParaRPr lang="en-US" noProof="1">
                    <a:solidFill>
                      <a:srgbClr val="000000"/>
                    </a:solidFill>
                    <a:latin typeface="Calibri" pitchFamily="-111" charset="0"/>
                  </a:endParaRPr>
                </a:p>
              </p:txBody>
            </p:sp>
            <p:sp>
              <p:nvSpPr>
                <p:cNvPr id="16"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Calibri" pitchFamily="-111" charset="0"/>
                    </a:rPr>
                    <a:t>1876</a:t>
                  </a:r>
                  <a:endParaRPr lang="en-US" noProof="1">
                    <a:solidFill>
                      <a:srgbClr val="000000"/>
                    </a:solidFill>
                    <a:latin typeface="Calibri" pitchFamily="-111" charset="0"/>
                  </a:endParaRPr>
                </a:p>
              </p:txBody>
            </p:sp>
            <p:sp>
              <p:nvSpPr>
                <p:cNvPr id="17"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Calibri" pitchFamily="-111" charset="0"/>
                    </a:rPr>
                    <a:t>1877</a:t>
                  </a:r>
                  <a:endParaRPr lang="en-US" noProof="1">
                    <a:solidFill>
                      <a:srgbClr val="000000"/>
                    </a:solidFill>
                    <a:latin typeface="Calibri" pitchFamily="-111" charset="0"/>
                  </a:endParaRPr>
                </a:p>
              </p:txBody>
            </p:sp>
            <p:sp>
              <p:nvSpPr>
                <p:cNvPr id="18"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Calibri" pitchFamily="-111" charset="0"/>
                    </a:rPr>
                    <a:t>1878</a:t>
                  </a:r>
                  <a:endParaRPr lang="en-US" noProof="1">
                    <a:solidFill>
                      <a:srgbClr val="000000"/>
                    </a:solidFill>
                    <a:latin typeface="Calibri" pitchFamily="-111" charset="0"/>
                  </a:endParaRPr>
                </a:p>
              </p:txBody>
            </p:sp>
          </p:grpSp>
          <p:sp>
            <p:nvSpPr>
              <p:cNvPr id="13"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smtClean="0">
                    <a:solidFill>
                      <a:srgbClr val="000000"/>
                    </a:solidFill>
                    <a:latin typeface="Calibri" pitchFamily="-111" charset="0"/>
                  </a:rPr>
                  <a:t>1879</a:t>
                </a:r>
                <a:endParaRPr lang="en-US" noProof="1">
                  <a:solidFill>
                    <a:srgbClr val="000000"/>
                  </a:solidFill>
                  <a:latin typeface="Calibri" pitchFamily="-111" charset="0"/>
                </a:endParaRPr>
              </a:p>
            </p:txBody>
          </p:sp>
        </p:grpSp>
        <p:sp>
          <p:nvSpPr>
            <p:cNvPr id="23" name="TextBox 22"/>
            <p:cNvSpPr txBox="1"/>
            <p:nvPr/>
          </p:nvSpPr>
          <p:spPr>
            <a:xfrm>
              <a:off x="3058894" y="4442968"/>
              <a:ext cx="3121874" cy="369332"/>
            </a:xfrm>
            <a:prstGeom prst="rect">
              <a:avLst/>
            </a:prstGeom>
            <a:noFill/>
          </p:spPr>
          <p:txBody>
            <a:bodyPr wrap="square" rtlCol="0">
              <a:spAutoFit/>
            </a:bodyPr>
            <a:lstStyle/>
            <a:p>
              <a:pPr algn="ctr"/>
              <a:r>
                <a:rPr lang="en-US" dirty="0">
                  <a:solidFill>
                    <a:schemeClr val="accent4">
                      <a:lumMod val="60000"/>
                      <a:lumOff val="40000"/>
                    </a:schemeClr>
                  </a:solidFill>
                </a:rPr>
                <a:t>CHARLES</a:t>
              </a:r>
              <a:r>
                <a:rPr lang="en-US" dirty="0" smtClean="0"/>
                <a:t> </a:t>
              </a:r>
              <a:r>
                <a:rPr lang="en-US" dirty="0">
                  <a:solidFill>
                    <a:srgbClr val="F6C16A"/>
                  </a:solidFill>
                </a:rPr>
                <a:t>TURNS</a:t>
              </a:r>
              <a:r>
                <a:rPr lang="en-US" dirty="0" smtClean="0"/>
                <a:t> </a:t>
              </a:r>
              <a:r>
                <a:rPr lang="en-US" dirty="0">
                  <a:solidFill>
                    <a:srgbClr val="F6C16A"/>
                  </a:solidFill>
                </a:rPr>
                <a:t>25</a:t>
              </a:r>
            </a:p>
          </p:txBody>
        </p:sp>
      </p:grpSp>
      <p:grpSp>
        <p:nvGrpSpPr>
          <p:cNvPr id="27" name="Group 26"/>
          <p:cNvGrpSpPr/>
          <p:nvPr/>
        </p:nvGrpSpPr>
        <p:grpSpPr>
          <a:xfrm>
            <a:off x="778698" y="1209047"/>
            <a:ext cx="7524965" cy="4158327"/>
            <a:chOff x="778698" y="1209047"/>
            <a:chExt cx="7524965" cy="4158327"/>
          </a:xfrm>
        </p:grpSpPr>
        <p:grpSp>
          <p:nvGrpSpPr>
            <p:cNvPr id="9" name="Group 8"/>
            <p:cNvGrpSpPr/>
            <p:nvPr/>
          </p:nvGrpSpPr>
          <p:grpSpPr>
            <a:xfrm>
              <a:off x="778698" y="1638845"/>
              <a:ext cx="7524965" cy="3728529"/>
              <a:chOff x="778698" y="1638845"/>
              <a:chExt cx="7524965" cy="372852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851" y="1640387"/>
                <a:ext cx="2401152" cy="3154680"/>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053" t="2518" r="5623" b="4531"/>
              <a:stretch/>
            </p:blipFill>
            <p:spPr>
              <a:xfrm>
                <a:off x="859413" y="1638845"/>
                <a:ext cx="2331510" cy="3154680"/>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5783493" y="4998042"/>
                <a:ext cx="2520170" cy="369332"/>
              </a:xfrm>
              <a:prstGeom prst="rect">
                <a:avLst/>
              </a:prstGeom>
            </p:spPr>
            <p:txBody>
              <a:bodyPr wrap="square">
                <a:spAutoFit/>
              </a:bodyPr>
              <a:lstStyle/>
              <a:p>
                <a:pPr algn="ctr"/>
                <a:r>
                  <a:rPr lang="en-US" dirty="0" smtClean="0">
                    <a:solidFill>
                      <a:srgbClr val="F6C16A"/>
                    </a:solidFill>
                  </a:rPr>
                  <a:t>NELSON H. BARBOUR</a:t>
                </a:r>
                <a:endParaRPr lang="en-US" dirty="0"/>
              </a:p>
            </p:txBody>
          </p:sp>
          <p:sp>
            <p:nvSpPr>
              <p:cNvPr id="6" name="Rectangle 5"/>
              <p:cNvSpPr/>
              <p:nvPr/>
            </p:nvSpPr>
            <p:spPr>
              <a:xfrm>
                <a:off x="778698" y="4998042"/>
                <a:ext cx="2497917" cy="369332"/>
              </a:xfrm>
              <a:prstGeom prst="rect">
                <a:avLst/>
              </a:prstGeom>
            </p:spPr>
            <p:txBody>
              <a:bodyPr wrap="square">
                <a:spAutoFit/>
              </a:bodyPr>
              <a:lstStyle/>
              <a:p>
                <a:pPr algn="ctr"/>
                <a:r>
                  <a:rPr lang="en-US" dirty="0" smtClean="0">
                    <a:solidFill>
                      <a:srgbClr val="F6C16A"/>
                    </a:solidFill>
                  </a:rPr>
                  <a:t>CHARLES </a:t>
                </a:r>
                <a:r>
                  <a:rPr lang="en-US" dirty="0" smtClean="0">
                    <a:solidFill>
                      <a:schemeClr val="accent4">
                        <a:lumMod val="60000"/>
                        <a:lumOff val="40000"/>
                      </a:schemeClr>
                    </a:solidFill>
                  </a:rPr>
                  <a:t>RUSSELL</a:t>
                </a:r>
                <a:endParaRPr lang="en-US" dirty="0">
                  <a:solidFill>
                    <a:schemeClr val="accent4">
                      <a:lumMod val="60000"/>
                      <a:lumOff val="40000"/>
                    </a:schemeClr>
                  </a:solidFill>
                </a:endParaRPr>
              </a:p>
            </p:txBody>
          </p:sp>
        </p:grpSp>
        <p:pic>
          <p:nvPicPr>
            <p:cNvPr id="26" name="Picture 25" descr="herald of the morn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8542" y="1209047"/>
              <a:ext cx="2530669" cy="4023480"/>
            </a:xfrm>
            <a:prstGeom prst="rect">
              <a:avLst/>
            </a:prstGeom>
            <a:effectLst>
              <a:outerShdw blurRad="76200" dir="18900000" sy="23000" kx="-1200000" algn="bl" rotWithShape="0">
                <a:prstClr val="black">
                  <a:alpha val="20000"/>
                </a:prstClr>
              </a:outerShdw>
            </a:effectLst>
          </p:spPr>
        </p:pic>
      </p:grpSp>
    </p:spTree>
    <p:extLst>
      <p:ext uri="{BB962C8B-B14F-4D97-AF65-F5344CB8AC3E}">
        <p14:creationId xmlns:p14="http://schemas.microsoft.com/office/powerpoint/2010/main" val="89559017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42" r="5278" b="2563"/>
          <a:stretch/>
        </p:blipFill>
        <p:spPr>
          <a:xfrm>
            <a:off x="6214078" y="914857"/>
            <a:ext cx="1837208" cy="2799744"/>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herald of the morn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14" y="1263519"/>
            <a:ext cx="2690951" cy="4278310"/>
          </a:xfrm>
          <a:prstGeom prst="rect">
            <a:avLst/>
          </a:prstGeom>
          <a:effectLst>
            <a:outerShdw blurRad="76200" dir="18900000" sy="23000" kx="-1200000" algn="bl" rotWithShape="0">
              <a:prstClr val="black">
                <a:alpha val="20000"/>
              </a:prstClr>
            </a:outerShdw>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053" t="2518" r="5623" b="4531"/>
          <a:stretch/>
        </p:blipFill>
        <p:spPr>
          <a:xfrm>
            <a:off x="859413" y="1717922"/>
            <a:ext cx="2331510" cy="3154680"/>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778698" y="5084345"/>
            <a:ext cx="2497917" cy="369332"/>
          </a:xfrm>
          <a:prstGeom prst="rect">
            <a:avLst/>
          </a:prstGeom>
        </p:spPr>
        <p:txBody>
          <a:bodyPr wrap="square">
            <a:spAutoFit/>
          </a:bodyPr>
          <a:lstStyle/>
          <a:p>
            <a:pPr algn="ctr"/>
            <a:r>
              <a:rPr lang="en-US" dirty="0" smtClean="0">
                <a:solidFill>
                  <a:srgbClr val="F6C16A"/>
                </a:solidFill>
              </a:rPr>
              <a:t>CHARLES </a:t>
            </a:r>
            <a:r>
              <a:rPr lang="en-US" dirty="0" smtClean="0">
                <a:solidFill>
                  <a:schemeClr val="accent4">
                    <a:lumMod val="60000"/>
                    <a:lumOff val="40000"/>
                  </a:schemeClr>
                </a:solidFill>
              </a:rPr>
              <a:t>RUSSELL</a:t>
            </a:r>
            <a:endParaRPr lang="en-US" dirty="0">
              <a:solidFill>
                <a:schemeClr val="accent4">
                  <a:lumMod val="60000"/>
                  <a:lumOff val="40000"/>
                </a:schemeClr>
              </a:solidFill>
            </a:endParaRPr>
          </a:p>
        </p:txBody>
      </p:sp>
      <p:sp>
        <p:nvSpPr>
          <p:cNvPr id="10" name="Rectangle 9"/>
          <p:cNvSpPr/>
          <p:nvPr/>
        </p:nvSpPr>
        <p:spPr>
          <a:xfrm>
            <a:off x="5873299" y="5727033"/>
            <a:ext cx="2497917" cy="369332"/>
          </a:xfrm>
          <a:prstGeom prst="rect">
            <a:avLst/>
          </a:prstGeom>
        </p:spPr>
        <p:txBody>
          <a:bodyPr wrap="square">
            <a:spAutoFit/>
          </a:bodyPr>
          <a:lstStyle/>
          <a:p>
            <a:pPr algn="ctr"/>
            <a:r>
              <a:rPr lang="en-US" dirty="0" smtClean="0">
                <a:solidFill>
                  <a:srgbClr val="F6C16A"/>
                </a:solidFill>
              </a:rPr>
              <a:t>NELSON BARBOUR</a:t>
            </a:r>
            <a:endParaRPr lang="en-US" dirty="0">
              <a:solidFill>
                <a:schemeClr val="accent4">
                  <a:lumMod val="60000"/>
                  <a:lumOff val="40000"/>
                </a:schemeClr>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4078" y="3389701"/>
            <a:ext cx="1837208" cy="2347543"/>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5873299" y="462403"/>
            <a:ext cx="2497917" cy="369332"/>
          </a:xfrm>
          <a:prstGeom prst="rect">
            <a:avLst/>
          </a:prstGeom>
        </p:spPr>
        <p:txBody>
          <a:bodyPr wrap="square">
            <a:spAutoFit/>
          </a:bodyPr>
          <a:lstStyle/>
          <a:p>
            <a:pPr algn="ctr"/>
            <a:r>
              <a:rPr lang="en-US" dirty="0" smtClean="0">
                <a:solidFill>
                  <a:srgbClr val="F6C16A"/>
                </a:solidFill>
              </a:rPr>
              <a:t>J. H. PATON</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386794197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03657"/>
            <a:ext cx="6400800" cy="316717"/>
          </a:xfrm>
        </p:spPr>
        <p:txBody>
          <a:bodyPr>
            <a:normAutofit fontScale="90000"/>
          </a:bodyPr>
          <a:lstStyle/>
          <a:p>
            <a:r>
              <a:rPr lang="en-US" sz="2000" dirty="0" smtClean="0">
                <a:solidFill>
                  <a:schemeClr val="accent4">
                    <a:lumMod val="40000"/>
                    <a:lumOff val="60000"/>
                  </a:schemeClr>
                </a:solidFill>
              </a:rPr>
              <a:t>Young CHARLES RUSSELL</a:t>
            </a:r>
            <a:endParaRPr lang="en-US" sz="2000" dirty="0">
              <a:solidFill>
                <a:schemeClr val="accent4">
                  <a:lumMod val="40000"/>
                  <a:lumOff val="60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7651"/>
          <a:stretch/>
        </p:blipFill>
        <p:spPr>
          <a:xfrm>
            <a:off x="3182470" y="2017064"/>
            <a:ext cx="2913530" cy="3301995"/>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035827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71498"/>
            <a:ext cx="6400800" cy="735015"/>
          </a:xfrm>
        </p:spPr>
        <p:txBody>
          <a:bodyPr>
            <a:normAutofit/>
          </a:bodyPr>
          <a:lstStyle/>
          <a:p>
            <a:r>
              <a:rPr lang="en-US" sz="3200" dirty="0">
                <a:solidFill>
                  <a:srgbClr val="F6C16A"/>
                </a:solidFill>
              </a:rPr>
              <a:t>In the beginning</a:t>
            </a:r>
          </a:p>
        </p:txBody>
      </p:sp>
      <p:pic>
        <p:nvPicPr>
          <p:cNvPr id="3" name="Picture 2" descr="bo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488" y="2421860"/>
            <a:ext cx="3411416" cy="2463800"/>
          </a:xfrm>
          <a:prstGeom prst="roundRect">
            <a:avLst/>
          </a:prstGeom>
        </p:spPr>
      </p:pic>
      <p:pic>
        <p:nvPicPr>
          <p:cNvPr id="4" name="Picture 3" descr="potato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193" y="2421860"/>
            <a:ext cx="3289300" cy="2463800"/>
          </a:xfrm>
          <a:prstGeom prst="roundRect">
            <a:avLst/>
          </a:prstGeom>
        </p:spPr>
      </p:pic>
      <p:sp>
        <p:nvSpPr>
          <p:cNvPr id="5" name="TextBox 4"/>
          <p:cNvSpPr txBox="1"/>
          <p:nvPr/>
        </p:nvSpPr>
        <p:spPr>
          <a:xfrm>
            <a:off x="3000715" y="5180726"/>
            <a:ext cx="3180521" cy="369332"/>
          </a:xfrm>
          <a:prstGeom prst="rect">
            <a:avLst/>
          </a:prstGeom>
          <a:noFill/>
        </p:spPr>
        <p:txBody>
          <a:bodyPr wrap="square" rtlCol="0">
            <a:spAutoFit/>
          </a:bodyPr>
          <a:lstStyle/>
          <a:p>
            <a:r>
              <a:rPr lang="en-US" dirty="0" smtClean="0">
                <a:solidFill>
                  <a:schemeClr val="accent4">
                    <a:lumMod val="40000"/>
                    <a:lumOff val="60000"/>
                  </a:schemeClr>
                </a:solidFill>
              </a:rPr>
              <a:t>  </a:t>
            </a:r>
            <a:r>
              <a:rPr lang="en-US" dirty="0" smtClean="0">
                <a:solidFill>
                  <a:srgbClr val="F6C16A"/>
                </a:solidFill>
              </a:rPr>
              <a:t>Ireland potato famine 1845</a:t>
            </a:r>
            <a:endParaRPr lang="en-US" dirty="0">
              <a:solidFill>
                <a:srgbClr val="F6C16A"/>
              </a:solidFill>
            </a:endParaRPr>
          </a:p>
        </p:txBody>
      </p:sp>
      <p:sp>
        <p:nvSpPr>
          <p:cNvPr id="6" name="Title 1"/>
          <p:cNvSpPr txBox="1">
            <a:spLocks/>
          </p:cNvSpPr>
          <p:nvPr/>
        </p:nvSpPr>
        <p:spPr>
          <a:xfrm>
            <a:off x="24660" y="918876"/>
            <a:ext cx="9094680" cy="1171498"/>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dirty="0" smtClean="0">
                <a:solidFill>
                  <a:srgbClr val="F6C16A"/>
                </a:solidFill>
              </a:rPr>
              <a:t>Charles “t-a-y-s” Russell arrives</a:t>
            </a:r>
          </a:p>
          <a:p>
            <a:r>
              <a:rPr lang="en-US" sz="2700" dirty="0" smtClean="0">
                <a:solidFill>
                  <a:srgbClr val="F6C16A"/>
                </a:solidFill>
              </a:rPr>
              <a:t>In the </a:t>
            </a:r>
            <a:r>
              <a:rPr lang="en-US" sz="2700" dirty="0" err="1" smtClean="0">
                <a:solidFill>
                  <a:srgbClr val="F6C16A"/>
                </a:solidFill>
              </a:rPr>
              <a:t>americas</a:t>
            </a:r>
            <a:r>
              <a:rPr lang="en-US" sz="2700" dirty="0" smtClean="0">
                <a:solidFill>
                  <a:srgbClr val="F6C16A"/>
                </a:solidFill>
              </a:rPr>
              <a:t> on a coffin ship</a:t>
            </a:r>
            <a:endParaRPr lang="en-US" sz="2700" dirty="0">
              <a:solidFill>
                <a:srgbClr val="F6C16A"/>
              </a:solidFill>
            </a:endParaRPr>
          </a:p>
        </p:txBody>
      </p:sp>
      <p:grpSp>
        <p:nvGrpSpPr>
          <p:cNvPr id="7" name="Gruppe 107"/>
          <p:cNvGrpSpPr>
            <a:grpSpLocks/>
          </p:cNvGrpSpPr>
          <p:nvPr/>
        </p:nvGrpSpPr>
        <p:grpSpPr bwMode="auto">
          <a:xfrm>
            <a:off x="948900" y="5092858"/>
            <a:ext cx="7144583" cy="457200"/>
            <a:chOff x="1700235" y="3461036"/>
            <a:chExt cx="7127982" cy="457200"/>
          </a:xfrm>
        </p:grpSpPr>
        <p:sp>
          <p:nvSpPr>
            <p:cNvPr id="8"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9" name="Gruppe 62"/>
            <p:cNvGrpSpPr>
              <a:grpSpLocks/>
            </p:cNvGrpSpPr>
            <p:nvPr/>
          </p:nvGrpSpPr>
          <p:grpSpPr bwMode="auto">
            <a:xfrm>
              <a:off x="1700235" y="3461036"/>
              <a:ext cx="5687430" cy="457200"/>
              <a:chOff x="1700235" y="3462341"/>
              <a:chExt cx="5687430" cy="457200"/>
            </a:xfrm>
          </p:grpSpPr>
          <p:grpSp>
            <p:nvGrpSpPr>
              <p:cNvPr id="11" name="Gruppe 75"/>
              <p:cNvGrpSpPr>
                <a:grpSpLocks/>
              </p:cNvGrpSpPr>
              <p:nvPr/>
            </p:nvGrpSpPr>
            <p:grpSpPr bwMode="auto">
              <a:xfrm>
                <a:off x="1700235" y="3462341"/>
                <a:ext cx="5662698" cy="457200"/>
                <a:chOff x="1985299" y="2949958"/>
                <a:chExt cx="6843028" cy="457921"/>
              </a:xfrm>
            </p:grpSpPr>
            <p:sp>
              <p:nvSpPr>
                <p:cNvPr id="16"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7"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8"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latin typeface="Calibri" pitchFamily="-111" charset="0"/>
                  </a:endParaRPr>
                </a:p>
              </p:txBody>
            </p:sp>
            <p:sp>
              <p:nvSpPr>
                <p:cNvPr id="19"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2"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cs typeface="Lucida Calligraphy"/>
                  </a:rPr>
                  <a:t>1838</a:t>
                </a:r>
                <a:endParaRPr lang="en-US" noProof="1">
                  <a:solidFill>
                    <a:srgbClr val="000000"/>
                  </a:solidFill>
                  <a:latin typeface="Lucida Calligraphy"/>
                  <a:cs typeface="Lucida Calligraphy"/>
                </a:endParaRPr>
              </a:p>
            </p:txBody>
          </p:sp>
          <p:sp>
            <p:nvSpPr>
              <p:cNvPr id="13"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cs typeface="Lucida Calligraphy"/>
                  </a:rPr>
                  <a:t>1839</a:t>
                </a:r>
              </a:p>
            </p:txBody>
          </p:sp>
          <p:sp>
            <p:nvSpPr>
              <p:cNvPr id="14"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cs typeface="Lucida Calligraphy"/>
                  </a:rPr>
                  <a:t>1840</a:t>
                </a:r>
              </a:p>
            </p:txBody>
          </p:sp>
          <p:sp>
            <p:nvSpPr>
              <p:cNvPr id="15"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cs typeface="Lucida Calligraphy"/>
                  </a:rPr>
                  <a:t>1841</a:t>
                </a:r>
              </a:p>
            </p:txBody>
          </p:sp>
        </p:grpSp>
        <p:sp>
          <p:nvSpPr>
            <p:cNvPr id="10"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cs typeface="Lucida Calligraphy"/>
                </a:rPr>
                <a:t>1842</a:t>
              </a:r>
            </a:p>
          </p:txBody>
        </p:sp>
      </p:grpSp>
    </p:spTree>
    <p:extLst>
      <p:ext uri="{BB962C8B-B14F-4D97-AF65-F5344CB8AC3E}">
        <p14:creationId xmlns:p14="http://schemas.microsoft.com/office/powerpoint/2010/main" val="115797366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1482" y="1206471"/>
            <a:ext cx="6400800" cy="408626"/>
          </a:xfrm>
        </p:spPr>
        <p:txBody>
          <a:bodyPr>
            <a:normAutofit fontScale="90000"/>
          </a:bodyPr>
          <a:lstStyle/>
          <a:p>
            <a:r>
              <a:rPr lang="en-US" sz="2000" dirty="0" smtClean="0">
                <a:solidFill>
                  <a:schemeClr val="accent4">
                    <a:lumMod val="40000"/>
                    <a:lumOff val="60000"/>
                  </a:schemeClr>
                </a:solidFill>
              </a:rPr>
              <a:t/>
            </a:r>
            <a:br>
              <a:rPr lang="en-US" sz="2000" dirty="0" smtClean="0">
                <a:solidFill>
                  <a:schemeClr val="accent4">
                    <a:lumMod val="40000"/>
                    <a:lumOff val="60000"/>
                  </a:schemeClr>
                </a:solidFill>
              </a:rPr>
            </a:br>
            <a:r>
              <a:rPr lang="en-US" sz="2000" dirty="0" smtClean="0">
                <a:solidFill>
                  <a:schemeClr val="accent4">
                    <a:lumMod val="40000"/>
                    <a:lumOff val="60000"/>
                  </a:schemeClr>
                </a:solidFill>
              </a:rPr>
              <a:t/>
            </a:r>
            <a:br>
              <a:rPr lang="en-US" sz="2000" dirty="0" smtClean="0">
                <a:solidFill>
                  <a:schemeClr val="accent4">
                    <a:lumMod val="40000"/>
                    <a:lumOff val="60000"/>
                  </a:schemeClr>
                </a:solidFill>
              </a:rPr>
            </a:br>
            <a:r>
              <a:rPr lang="en-US" sz="2000" dirty="0">
                <a:solidFill>
                  <a:schemeClr val="accent4">
                    <a:lumMod val="40000"/>
                    <a:lumOff val="60000"/>
                  </a:schemeClr>
                </a:solidFill>
              </a:rPr>
              <a:t/>
            </a:r>
            <a:br>
              <a:rPr lang="en-US" sz="2000" dirty="0">
                <a:solidFill>
                  <a:schemeClr val="accent4">
                    <a:lumMod val="40000"/>
                    <a:lumOff val="60000"/>
                  </a:schemeClr>
                </a:solidFill>
              </a:rPr>
            </a:br>
            <a:r>
              <a:rPr lang="en-US" sz="2000" dirty="0" smtClean="0">
                <a:solidFill>
                  <a:schemeClr val="accent4">
                    <a:lumMod val="40000"/>
                    <a:lumOff val="60000"/>
                  </a:schemeClr>
                </a:solidFill>
              </a:rPr>
              <a:t/>
            </a:r>
            <a:br>
              <a:rPr lang="en-US" sz="2000" dirty="0" smtClean="0">
                <a:solidFill>
                  <a:schemeClr val="accent4">
                    <a:lumMod val="40000"/>
                    <a:lumOff val="60000"/>
                  </a:schemeClr>
                </a:solidFill>
              </a:rPr>
            </a:br>
            <a:r>
              <a:rPr lang="en-US" sz="2000" dirty="0">
                <a:solidFill>
                  <a:srgbClr val="F6C16A"/>
                </a:solidFill>
              </a:rPr>
              <a:t/>
            </a:r>
            <a:br>
              <a:rPr lang="en-US" sz="2000" dirty="0">
                <a:solidFill>
                  <a:srgbClr val="F6C16A"/>
                </a:solidFill>
              </a:rPr>
            </a:br>
            <a:r>
              <a:rPr lang="en-US" sz="2000" dirty="0" smtClean="0">
                <a:solidFill>
                  <a:srgbClr val="F6C16A"/>
                </a:solidFill>
              </a:rPr>
              <a:t>Charles Russell &amp; Nelson H. Barbour</a:t>
            </a:r>
            <a:endParaRPr lang="en-US" sz="2000" i="1" dirty="0">
              <a:solidFill>
                <a:srgbClr val="F6C16A"/>
              </a:solidFill>
            </a:endParaRPr>
          </a:p>
        </p:txBody>
      </p:sp>
      <p:grpSp>
        <p:nvGrpSpPr>
          <p:cNvPr id="5" name="Group 4"/>
          <p:cNvGrpSpPr/>
          <p:nvPr/>
        </p:nvGrpSpPr>
        <p:grpSpPr>
          <a:xfrm>
            <a:off x="3456641" y="2029007"/>
            <a:ext cx="4822362" cy="3594100"/>
            <a:chOff x="3456641" y="2029007"/>
            <a:chExt cx="4822362" cy="359410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851" y="2170533"/>
              <a:ext cx="2401152" cy="3154680"/>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herald of the morn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641" y="2029007"/>
              <a:ext cx="2260600" cy="3594100"/>
            </a:xfrm>
            <a:prstGeom prst="rect">
              <a:avLst/>
            </a:prstGeom>
            <a:effectLst>
              <a:outerShdw blurRad="76200" dir="18900000" sy="23000" kx="-1200000" algn="bl" rotWithShape="0">
                <a:prstClr val="black">
                  <a:alpha val="20000"/>
                </a:prstClr>
              </a:outerShdw>
            </a:effectLst>
          </p:spPr>
        </p:pic>
      </p:gr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053" t="2518" r="5623" b="4531"/>
          <a:stretch/>
        </p:blipFill>
        <p:spPr>
          <a:xfrm>
            <a:off x="942274" y="2170533"/>
            <a:ext cx="2331510" cy="3154680"/>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photo of young Charles Taze Russ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394" y="1719025"/>
            <a:ext cx="3027490" cy="3983540"/>
          </a:xfrm>
          <a:prstGeom prst="rect">
            <a:avLst/>
          </a:prstGeom>
        </p:spPr>
      </p:pic>
    </p:spTree>
    <p:extLst>
      <p:ext uri="{BB962C8B-B14F-4D97-AF65-F5344CB8AC3E}">
        <p14:creationId xmlns:p14="http://schemas.microsoft.com/office/powerpoint/2010/main" val="46487320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660" y="5268773"/>
            <a:ext cx="3107387" cy="316717"/>
          </a:xfrm>
        </p:spPr>
        <p:txBody>
          <a:bodyPr>
            <a:normAutofit fontScale="90000"/>
          </a:bodyPr>
          <a:lstStyle/>
          <a:p>
            <a:r>
              <a:rPr lang="en-US" sz="2000" dirty="0" smtClean="0">
                <a:solidFill>
                  <a:srgbClr val="F6C16A"/>
                </a:solidFill>
              </a:rPr>
              <a:t>Joseph marries</a:t>
            </a:r>
            <a:br>
              <a:rPr lang="en-US" sz="2000" dirty="0" smtClean="0">
                <a:solidFill>
                  <a:srgbClr val="F6C16A"/>
                </a:solidFill>
              </a:rPr>
            </a:br>
            <a:r>
              <a:rPr lang="en-US" sz="2000" dirty="0" smtClean="0">
                <a:solidFill>
                  <a:srgbClr val="F6C16A"/>
                </a:solidFill>
              </a:rPr>
              <a:t> </a:t>
            </a:r>
            <a:r>
              <a:rPr lang="en-US" sz="2000" b="1" i="1" dirty="0" err="1" smtClean="0">
                <a:solidFill>
                  <a:srgbClr val="F6C16A"/>
                </a:solidFill>
              </a:rPr>
              <a:t>emma</a:t>
            </a:r>
            <a:r>
              <a:rPr lang="en-US" sz="2000" b="1" i="1" dirty="0" smtClean="0">
                <a:solidFill>
                  <a:srgbClr val="F6C16A"/>
                </a:solidFill>
              </a:rPr>
              <a:t> </a:t>
            </a:r>
            <a:r>
              <a:rPr lang="en-US" sz="2000" b="1" i="1" dirty="0" err="1" smtClean="0">
                <a:solidFill>
                  <a:srgbClr val="F6C16A"/>
                </a:solidFill>
              </a:rPr>
              <a:t>ackley</a:t>
            </a:r>
            <a:endParaRPr lang="en-US" sz="2000" b="1" i="1" dirty="0">
              <a:solidFill>
                <a:srgbClr val="F6C16A"/>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445" t="3371" r="4189" b="4100"/>
          <a:stretch/>
        </p:blipFill>
        <p:spPr>
          <a:xfrm>
            <a:off x="5432491" y="1147387"/>
            <a:ext cx="2732360" cy="3780912"/>
          </a:xfrm>
          <a:prstGeom prst="ellipse">
            <a:avLst/>
          </a:prstGeom>
          <a:ln>
            <a:noFill/>
          </a:ln>
          <a:effectLst>
            <a:outerShdw blurRad="76200" dir="18900000" sy="23000" kx="-1200000" algn="bl" rotWithShape="0">
              <a:prstClr val="black">
                <a:alpha val="2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118" y="1147386"/>
            <a:ext cx="2410698" cy="3780913"/>
          </a:xfrm>
          <a:prstGeom prst="ellipse">
            <a:avLst/>
          </a:prstGeom>
          <a:ln>
            <a:noFill/>
          </a:ln>
          <a:effectLst>
            <a:outerShdw blurRad="76200" dir="18900000" sy="23000" kx="-1200000" algn="bl" rotWithShape="0">
              <a:prstClr val="black">
                <a:alpha val="20000"/>
              </a:prstClr>
            </a:outerShdw>
          </a:effectLst>
        </p:spPr>
      </p:pic>
      <p:sp>
        <p:nvSpPr>
          <p:cNvPr id="8" name="Oval 7"/>
          <p:cNvSpPr/>
          <p:nvPr/>
        </p:nvSpPr>
        <p:spPr>
          <a:xfrm>
            <a:off x="3346828" y="1147386"/>
            <a:ext cx="1314823" cy="3736340"/>
          </a:xfrm>
          <a:prstGeom prst="ellipse">
            <a:avLst/>
          </a:prstGeom>
          <a:solidFill>
            <a:schemeClr val="tx1">
              <a:lumMod val="65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effectLst>
                  <a:outerShdw blurRad="60007" dist="200025" dir="15000000" sy="30000" kx="-1800000" algn="bl" rotWithShape="0">
                    <a:prstClr val="black">
                      <a:alpha val="32000"/>
                    </a:prstClr>
                  </a:outerShdw>
                </a:effectLst>
              </a:rPr>
              <a:t>Emma Ackley – No Known Picture</a:t>
            </a:r>
            <a:endParaRPr lang="en-US" dirty="0">
              <a:solidFill>
                <a:schemeClr val="bg1"/>
              </a:solidFill>
              <a:effectLst>
                <a:outerShdw blurRad="60007" dist="200025" dir="15000000" sy="30000" kx="-1800000" algn="bl" rotWithShape="0">
                  <a:prstClr val="black">
                    <a:alpha val="32000"/>
                  </a:prstClr>
                </a:outerShdw>
              </a:effectLst>
            </a:endParaRPr>
          </a:p>
        </p:txBody>
      </p:sp>
      <p:sp>
        <p:nvSpPr>
          <p:cNvPr id="7" name="Title 1"/>
          <p:cNvSpPr txBox="1">
            <a:spLocks/>
          </p:cNvSpPr>
          <p:nvPr/>
        </p:nvSpPr>
        <p:spPr>
          <a:xfrm>
            <a:off x="5243030" y="5268772"/>
            <a:ext cx="3107387" cy="31671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solidFill>
                  <a:srgbClr val="F6C16A"/>
                </a:solidFill>
              </a:rPr>
              <a:t>Charles marries </a:t>
            </a:r>
            <a:r>
              <a:rPr lang="en-US" sz="1800" b="1" i="1" dirty="0" smtClean="0">
                <a:solidFill>
                  <a:srgbClr val="F6C16A"/>
                </a:solidFill>
              </a:rPr>
              <a:t>Maria </a:t>
            </a:r>
            <a:r>
              <a:rPr lang="en-US" sz="1800" b="1" i="1" dirty="0" err="1" smtClean="0">
                <a:solidFill>
                  <a:srgbClr val="F6C16A"/>
                </a:solidFill>
              </a:rPr>
              <a:t>ackley</a:t>
            </a:r>
            <a:endParaRPr lang="en-US" sz="1800" b="1" i="1" dirty="0" smtClean="0">
              <a:solidFill>
                <a:srgbClr val="F6C16A"/>
              </a:solidFill>
            </a:endParaRPr>
          </a:p>
        </p:txBody>
      </p:sp>
    </p:spTree>
    <p:extLst>
      <p:ext uri="{BB962C8B-B14F-4D97-AF65-F5344CB8AC3E}">
        <p14:creationId xmlns:p14="http://schemas.microsoft.com/office/powerpoint/2010/main" val="95516785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107"/>
          <p:cNvGrpSpPr>
            <a:grpSpLocks/>
          </p:cNvGrpSpPr>
          <p:nvPr/>
        </p:nvGrpSpPr>
        <p:grpSpPr bwMode="auto">
          <a:xfrm>
            <a:off x="1047540" y="3246852"/>
            <a:ext cx="7144583" cy="457200"/>
            <a:chOff x="1700235" y="3461036"/>
            <a:chExt cx="7127982" cy="457200"/>
          </a:xfrm>
        </p:grpSpPr>
        <p:sp>
          <p:nvSpPr>
            <p:cNvPr id="5"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6" name="Gruppe 62"/>
            <p:cNvGrpSpPr>
              <a:grpSpLocks/>
            </p:cNvGrpSpPr>
            <p:nvPr/>
          </p:nvGrpSpPr>
          <p:grpSpPr bwMode="auto">
            <a:xfrm>
              <a:off x="1700235" y="3461036"/>
              <a:ext cx="5687430" cy="457200"/>
              <a:chOff x="1700235" y="3462341"/>
              <a:chExt cx="5687430" cy="457200"/>
            </a:xfrm>
          </p:grpSpPr>
          <p:grpSp>
            <p:nvGrpSpPr>
              <p:cNvPr id="9" name="Gruppe 75"/>
              <p:cNvGrpSpPr>
                <a:grpSpLocks/>
              </p:cNvGrpSpPr>
              <p:nvPr/>
            </p:nvGrpSpPr>
            <p:grpSpPr bwMode="auto">
              <a:xfrm>
                <a:off x="1700235" y="3462341"/>
                <a:ext cx="5662698" cy="457200"/>
                <a:chOff x="1985299" y="2949958"/>
                <a:chExt cx="6843028" cy="457921"/>
              </a:xfrm>
            </p:grpSpPr>
            <p:sp>
              <p:nvSpPr>
                <p:cNvPr id="14"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5"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6"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latin typeface="Calibri" pitchFamily="-111" charset="0"/>
                  </a:endParaRPr>
                </a:p>
              </p:txBody>
            </p:sp>
            <p:sp>
              <p:nvSpPr>
                <p:cNvPr id="17"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0"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1877</a:t>
                </a:r>
                <a:endParaRPr lang="en-US" noProof="1">
                  <a:solidFill>
                    <a:srgbClr val="000000"/>
                  </a:solidFill>
                  <a:latin typeface="Lucida Calligraphy"/>
                </a:endParaRPr>
              </a:p>
            </p:txBody>
          </p:sp>
          <p:sp>
            <p:nvSpPr>
              <p:cNvPr id="11"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rPr>
                  <a:t>1878</a:t>
                </a:r>
              </a:p>
            </p:txBody>
          </p:sp>
          <p:sp>
            <p:nvSpPr>
              <p:cNvPr id="12"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rPr>
                  <a:t>1879</a:t>
                </a:r>
              </a:p>
            </p:txBody>
          </p:sp>
          <p:sp>
            <p:nvSpPr>
              <p:cNvPr id="13"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rPr>
                  <a:t>1880</a:t>
                </a:r>
              </a:p>
            </p:txBody>
          </p:sp>
        </p:grpSp>
        <p:sp>
          <p:nvSpPr>
            <p:cNvPr id="8"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rPr>
                <a:t>1881</a:t>
              </a:r>
            </a:p>
          </p:txBody>
        </p:sp>
      </p:grpSp>
      <p:grpSp>
        <p:nvGrpSpPr>
          <p:cNvPr id="19" name="Group 18"/>
          <p:cNvGrpSpPr/>
          <p:nvPr/>
        </p:nvGrpSpPr>
        <p:grpSpPr>
          <a:xfrm>
            <a:off x="1590525" y="1084951"/>
            <a:ext cx="6004555" cy="4776114"/>
            <a:chOff x="1590525" y="1084951"/>
            <a:chExt cx="6004555" cy="477611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960" y="1897719"/>
              <a:ext cx="3012143" cy="3963346"/>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1590525" y="1084951"/>
              <a:ext cx="6004555"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mj-lt"/>
                </a:rPr>
                <a:t>The </a:t>
              </a:r>
              <a:r>
                <a:rPr lang="en-US" sz="2400" dirty="0">
                  <a:solidFill>
                    <a:schemeClr val="accent4">
                      <a:lumMod val="60000"/>
                      <a:lumOff val="40000"/>
                    </a:schemeClr>
                  </a:solidFill>
                  <a:latin typeface="+mj-lt"/>
                </a:rPr>
                <a:t>“</a:t>
              </a:r>
              <a:r>
                <a:rPr lang="en-US" sz="2400" i="1" u="sng" dirty="0">
                  <a:solidFill>
                    <a:schemeClr val="accent4">
                      <a:lumMod val="60000"/>
                      <a:lumOff val="40000"/>
                    </a:schemeClr>
                  </a:solidFill>
                  <a:latin typeface="+mj-lt"/>
                </a:rPr>
                <a:t>Truth </a:t>
              </a:r>
              <a:r>
                <a:rPr lang="en-US" sz="2400" i="1" u="sng" dirty="0" smtClean="0">
                  <a:solidFill>
                    <a:schemeClr val="accent4">
                      <a:lumMod val="60000"/>
                      <a:lumOff val="40000"/>
                    </a:schemeClr>
                  </a:solidFill>
                  <a:latin typeface="+mj-lt"/>
                </a:rPr>
                <a:t>Movement</a:t>
              </a:r>
              <a:r>
                <a:rPr lang="en-US" sz="2400" dirty="0">
                  <a:solidFill>
                    <a:schemeClr val="accent4">
                      <a:lumMod val="60000"/>
                      <a:lumOff val="40000"/>
                    </a:schemeClr>
                  </a:solidFill>
                  <a:latin typeface="+mj-lt"/>
                </a:rPr>
                <a:t>” </a:t>
              </a:r>
              <a:r>
                <a:rPr lang="en-US" sz="2400" dirty="0" smtClean="0">
                  <a:solidFill>
                    <a:schemeClr val="accent4">
                      <a:lumMod val="60000"/>
                      <a:lumOff val="40000"/>
                    </a:schemeClr>
                  </a:solidFill>
                  <a:latin typeface="+mj-lt"/>
                </a:rPr>
                <a:t>Takes off and Charles is right in the middle of it</a:t>
              </a:r>
              <a:endParaRPr lang="en-US" sz="2400" dirty="0">
                <a:solidFill>
                  <a:schemeClr val="accent4">
                    <a:lumMod val="60000"/>
                    <a:lumOff val="40000"/>
                  </a:schemeClr>
                </a:solidFill>
                <a:latin typeface="+mj-lt"/>
              </a:endParaRPr>
            </a:p>
          </p:txBody>
        </p:sp>
      </p:grpSp>
      <p:sp>
        <p:nvSpPr>
          <p:cNvPr id="20" name="TextBox 19"/>
          <p:cNvSpPr txBox="1"/>
          <p:nvPr/>
        </p:nvSpPr>
        <p:spPr>
          <a:xfrm>
            <a:off x="752112" y="2219218"/>
            <a:ext cx="7669060" cy="830997"/>
          </a:xfrm>
          <a:prstGeom prst="rect">
            <a:avLst/>
          </a:prstGeom>
          <a:noFill/>
        </p:spPr>
        <p:txBody>
          <a:bodyPr wrap="square" rtlCol="0">
            <a:spAutoFit/>
          </a:bodyPr>
          <a:lstStyle/>
          <a:p>
            <a:pPr algn="ctr"/>
            <a:r>
              <a:rPr lang="en-US" sz="2400" dirty="0" smtClean="0">
                <a:solidFill>
                  <a:schemeClr val="accent4">
                    <a:lumMod val="60000"/>
                    <a:lumOff val="40000"/>
                  </a:schemeClr>
                </a:solidFill>
              </a:rPr>
              <a:t>Mal 3:16 Then they that feared the LORD </a:t>
            </a:r>
          </a:p>
          <a:p>
            <a:pPr algn="ctr"/>
            <a:r>
              <a:rPr lang="en-US" sz="2400" dirty="0" err="1" smtClean="0">
                <a:solidFill>
                  <a:schemeClr val="accent4">
                    <a:lumMod val="60000"/>
                    <a:lumOff val="40000"/>
                  </a:schemeClr>
                </a:solidFill>
              </a:rPr>
              <a:t>spake</a:t>
            </a:r>
            <a:r>
              <a:rPr lang="en-US" sz="2400" dirty="0" smtClean="0">
                <a:solidFill>
                  <a:schemeClr val="accent4">
                    <a:lumMod val="60000"/>
                    <a:lumOff val="40000"/>
                  </a:schemeClr>
                </a:solidFill>
              </a:rPr>
              <a:t> often one to another…</a:t>
            </a:r>
            <a:endParaRPr lang="en-US" sz="2400" dirty="0">
              <a:solidFill>
                <a:schemeClr val="accent4">
                  <a:lumMod val="60000"/>
                  <a:lumOff val="40000"/>
                </a:schemeClr>
              </a:solidFill>
            </a:endParaRPr>
          </a:p>
        </p:txBody>
      </p:sp>
      <p:sp>
        <p:nvSpPr>
          <p:cNvPr id="21" name="TextBox 20"/>
          <p:cNvSpPr txBox="1"/>
          <p:nvPr/>
        </p:nvSpPr>
        <p:spPr>
          <a:xfrm>
            <a:off x="752112" y="3689106"/>
            <a:ext cx="7669060" cy="830997"/>
          </a:xfrm>
          <a:prstGeom prst="rect">
            <a:avLst/>
          </a:prstGeom>
          <a:noFill/>
        </p:spPr>
        <p:txBody>
          <a:bodyPr wrap="square" rtlCol="0">
            <a:spAutoFit/>
          </a:bodyPr>
          <a:lstStyle/>
          <a:p>
            <a:pPr algn="ctr"/>
            <a:r>
              <a:rPr lang="en-US" sz="2400" dirty="0" smtClean="0">
                <a:solidFill>
                  <a:schemeClr val="accent4">
                    <a:lumMod val="60000"/>
                    <a:lumOff val="40000"/>
                  </a:schemeClr>
                </a:solidFill>
              </a:rPr>
              <a:t>Gal 5:1  Stand fast in the Liberty wherewith Christ hath made us free… </a:t>
            </a:r>
            <a:endParaRPr lang="en-US" sz="2400" dirty="0">
              <a:solidFill>
                <a:schemeClr val="accent4">
                  <a:lumMod val="60000"/>
                  <a:lumOff val="40000"/>
                </a:schemeClr>
              </a:solidFill>
            </a:endParaRPr>
          </a:p>
        </p:txBody>
      </p:sp>
    </p:spTree>
    <p:extLst>
      <p:ext uri="{BB962C8B-B14F-4D97-AF65-F5344CB8AC3E}">
        <p14:creationId xmlns:p14="http://schemas.microsoft.com/office/powerpoint/2010/main" val="291071534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82882"/>
            <a:ext cx="6400800" cy="374021"/>
          </a:xfrm>
        </p:spPr>
        <p:txBody>
          <a:bodyPr>
            <a:normAutofit fontScale="90000"/>
          </a:bodyPr>
          <a:lstStyle/>
          <a:p>
            <a:r>
              <a:rPr lang="en-US" sz="2000" dirty="0" smtClean="0">
                <a:solidFill>
                  <a:schemeClr val="accent4">
                    <a:lumMod val="40000"/>
                    <a:lumOff val="60000"/>
                  </a:schemeClr>
                </a:solidFill>
              </a:rPr>
              <a:t> </a:t>
            </a:r>
            <a:r>
              <a:rPr lang="en-US" sz="2000" dirty="0" smtClean="0">
                <a:solidFill>
                  <a:srgbClr val="F6C16A"/>
                </a:solidFill>
              </a:rPr>
              <a:t>study groups desire to get together </a:t>
            </a:r>
            <a:br>
              <a:rPr lang="en-US" sz="2000" dirty="0" smtClean="0">
                <a:solidFill>
                  <a:srgbClr val="F6C16A"/>
                </a:solidFill>
              </a:rPr>
            </a:br>
            <a:r>
              <a:rPr lang="en-US" sz="2000" dirty="0" smtClean="0">
                <a:solidFill>
                  <a:srgbClr val="F6C16A"/>
                </a:solidFill>
              </a:rPr>
              <a:t>…the </a:t>
            </a:r>
            <a:r>
              <a:rPr lang="en-US" sz="2000" dirty="0" smtClean="0">
                <a:solidFill>
                  <a:schemeClr val="accent4">
                    <a:lumMod val="60000"/>
                    <a:lumOff val="40000"/>
                  </a:schemeClr>
                </a:solidFill>
              </a:rPr>
              <a:t>birth </a:t>
            </a:r>
            <a:r>
              <a:rPr lang="en-US" sz="2000" dirty="0" smtClean="0">
                <a:solidFill>
                  <a:srgbClr val="F6C16A"/>
                </a:solidFill>
              </a:rPr>
              <a:t>of the convention</a:t>
            </a:r>
            <a:endParaRPr lang="en-US" sz="2000" i="1" dirty="0">
              <a:solidFill>
                <a:srgbClr val="F6C16A"/>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653" t="2490" r="4037" b="13932"/>
          <a:stretch/>
        </p:blipFill>
        <p:spPr>
          <a:xfrm>
            <a:off x="1180348" y="1737188"/>
            <a:ext cx="6786285" cy="3985282"/>
          </a:xfrm>
          <a:prstGeom prst="roundRect">
            <a:avLst/>
          </a:prstGeom>
          <a:effectLst>
            <a:outerShdw blurRad="76200" dir="18900000" sy="23000" kx="-1200000" algn="bl" rotWithShape="0">
              <a:prstClr val="black">
                <a:alpha val="20000"/>
              </a:prstClr>
            </a:outerShdw>
          </a:effectLst>
        </p:spPr>
      </p:pic>
      <p:pic>
        <p:nvPicPr>
          <p:cNvPr id="4" name="Picture 3" descr="P16 - 1913 - July 13-20 - Springfield, MA Conv - part of group photo.jpg"/>
          <p:cNvPicPr>
            <a:picLocks noChangeAspect="1"/>
          </p:cNvPicPr>
          <p:nvPr/>
        </p:nvPicPr>
        <p:blipFill rotWithShape="1">
          <a:blip r:embed="rId4">
            <a:extLst>
              <a:ext uri="{28A0092B-C50C-407E-A947-70E740481C1C}">
                <a14:useLocalDpi xmlns:a14="http://schemas.microsoft.com/office/drawing/2010/main" val="0"/>
              </a:ext>
            </a:extLst>
          </a:blip>
          <a:srcRect l="1752" t="3201" r="2470" b="9864"/>
          <a:stretch/>
        </p:blipFill>
        <p:spPr>
          <a:xfrm>
            <a:off x="1927410" y="1749518"/>
            <a:ext cx="5340055" cy="3985282"/>
          </a:xfrm>
          <a:prstGeom prst="round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43311251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9" presetClass="exit" presetSubtype="0" fill="hold" nodeType="withEffect">
                                  <p:stCondLst>
                                    <p:cond delay="0"/>
                                  </p:stCondLst>
                                  <p:childTnLst>
                                    <p:animEffect transition="out" filter="dissolv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41533"/>
            <a:ext cx="6400800" cy="805256"/>
          </a:xfrm>
        </p:spPr>
        <p:txBody>
          <a:bodyPr>
            <a:noAutofit/>
          </a:bodyPr>
          <a:lstStyle/>
          <a:p>
            <a:pPr marL="285750" indent="-285750" algn="l">
              <a:buFont typeface="Arial"/>
              <a:buChar char="•"/>
            </a:pPr>
            <a:r>
              <a:rPr lang="en-US" sz="1400" dirty="0" smtClean="0">
                <a:solidFill>
                  <a:srgbClr val="F6C16A"/>
                </a:solidFill>
              </a:rPr>
              <a:t>Charles spends four uninterrupted hours in his study every morning (from 8:00 AM till 12:00 PM) </a:t>
            </a:r>
            <a:endParaRPr lang="en-US" sz="1400" i="1" dirty="0">
              <a:solidFill>
                <a:srgbClr val="F6C16A"/>
              </a:solidFill>
            </a:endParaRPr>
          </a:p>
        </p:txBody>
      </p:sp>
      <p:sp>
        <p:nvSpPr>
          <p:cNvPr id="8" name="Title 1"/>
          <p:cNvSpPr txBox="1">
            <a:spLocks/>
          </p:cNvSpPr>
          <p:nvPr/>
        </p:nvSpPr>
        <p:spPr>
          <a:xfrm>
            <a:off x="1371600" y="3451412"/>
            <a:ext cx="6400800" cy="125428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400" dirty="0">
              <a:solidFill>
                <a:schemeClr val="accent4">
                  <a:lumMod val="40000"/>
                  <a:lumOff val="60000"/>
                </a:schemeClr>
              </a:solidFill>
            </a:endParaRPr>
          </a:p>
        </p:txBody>
      </p:sp>
      <p:pic>
        <p:nvPicPr>
          <p:cNvPr id="3" name="Picture 2" descr="Pastor Russell - 1909 - in his Brooklyn, NY Study - Dictating.jpg"/>
          <p:cNvPicPr>
            <a:picLocks noChangeAspect="1"/>
          </p:cNvPicPr>
          <p:nvPr/>
        </p:nvPicPr>
        <p:blipFill rotWithShape="1">
          <a:blip r:embed="rId3">
            <a:extLst>
              <a:ext uri="{28A0092B-C50C-407E-A947-70E740481C1C}">
                <a14:useLocalDpi xmlns:a14="http://schemas.microsoft.com/office/drawing/2010/main" val="0"/>
              </a:ext>
            </a:extLst>
          </a:blip>
          <a:srcRect l="2396" t="2582" r="4467" b="13381"/>
          <a:stretch/>
        </p:blipFill>
        <p:spPr>
          <a:xfrm>
            <a:off x="1473096" y="1081256"/>
            <a:ext cx="6190706" cy="4523007"/>
          </a:xfrm>
          <a:prstGeom prst="round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064716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6375" y="2429080"/>
            <a:ext cx="7175875" cy="369332"/>
          </a:xfrm>
          <a:prstGeom prst="rect">
            <a:avLst/>
          </a:prstGeom>
          <a:noFill/>
        </p:spPr>
        <p:txBody>
          <a:bodyPr wrap="square" rtlCol="0">
            <a:spAutoFit/>
          </a:bodyPr>
          <a:lstStyle/>
          <a:p>
            <a:pPr algn="ctr"/>
            <a:r>
              <a:rPr lang="en-US" dirty="0">
                <a:solidFill>
                  <a:schemeClr val="accent4">
                    <a:lumMod val="60000"/>
                    <a:lumOff val="40000"/>
                  </a:schemeClr>
                </a:solidFill>
                <a:latin typeface="+mj-lt"/>
              </a:rPr>
              <a:t>In march of 1891 a Revision is made to the copyright act of 1790</a:t>
            </a:r>
          </a:p>
        </p:txBody>
      </p:sp>
      <p:sp>
        <p:nvSpPr>
          <p:cNvPr id="5" name="TextBox 4"/>
          <p:cNvSpPr txBox="1"/>
          <p:nvPr/>
        </p:nvSpPr>
        <p:spPr>
          <a:xfrm>
            <a:off x="986375" y="1126658"/>
            <a:ext cx="7175875" cy="3693319"/>
          </a:xfrm>
          <a:prstGeom prst="rect">
            <a:avLst/>
          </a:prstGeom>
          <a:noFill/>
        </p:spPr>
        <p:txBody>
          <a:bodyPr wrap="square" rtlCol="0">
            <a:spAutoFit/>
          </a:bodyPr>
          <a:lstStyle/>
          <a:p>
            <a:pPr marL="285750" indent="-285750">
              <a:buFont typeface="Arial"/>
              <a:buChar char="•"/>
            </a:pPr>
            <a:r>
              <a:rPr lang="en-US" b="1" dirty="0" smtClean="0">
                <a:solidFill>
                  <a:srgbClr val="F6C16A"/>
                </a:solidFill>
              </a:rPr>
              <a:t>Matthew </a:t>
            </a:r>
            <a:r>
              <a:rPr lang="en-US" b="1" dirty="0">
                <a:solidFill>
                  <a:srgbClr val="F6C16A"/>
                </a:solidFill>
              </a:rPr>
              <a:t>24:45</a:t>
            </a:r>
            <a:r>
              <a:rPr lang="en-US" b="1" dirty="0" smtClean="0">
                <a:solidFill>
                  <a:srgbClr val="F6C16A"/>
                </a:solidFill>
              </a:rPr>
              <a:t>:  </a:t>
            </a:r>
            <a:r>
              <a:rPr lang="en-US" dirty="0" smtClean="0">
                <a:solidFill>
                  <a:srgbClr val="F6C16A"/>
                </a:solidFill>
              </a:rPr>
              <a:t>Who </a:t>
            </a:r>
            <a:r>
              <a:rPr lang="en-US" dirty="0">
                <a:solidFill>
                  <a:srgbClr val="F6C16A"/>
                </a:solidFill>
              </a:rPr>
              <a:t>then is a </a:t>
            </a:r>
            <a:r>
              <a:rPr lang="en-US" u="sng" dirty="0">
                <a:solidFill>
                  <a:srgbClr val="F6C16A"/>
                </a:solidFill>
              </a:rPr>
              <a:t>faithful and wise servant</a:t>
            </a:r>
            <a:r>
              <a:rPr lang="en-US" dirty="0">
                <a:solidFill>
                  <a:srgbClr val="F6C16A"/>
                </a:solidFill>
              </a:rPr>
              <a:t>, whom his lord hath made ruler over his household, to give them meat in due </a:t>
            </a:r>
            <a:r>
              <a:rPr lang="en-US" dirty="0" smtClean="0">
                <a:solidFill>
                  <a:srgbClr val="F6C16A"/>
                </a:solidFill>
              </a:rPr>
              <a:t>season</a:t>
            </a:r>
            <a:r>
              <a:rPr lang="en-US" dirty="0">
                <a:solidFill>
                  <a:srgbClr val="F6C16A"/>
                </a:solidFill>
              </a:rPr>
              <a:t>?</a:t>
            </a:r>
            <a:endParaRPr lang="en-US" dirty="0" smtClean="0">
              <a:solidFill>
                <a:srgbClr val="F6C16A"/>
              </a:solidFill>
            </a:endParaRPr>
          </a:p>
          <a:p>
            <a:endParaRPr lang="en-US" dirty="0">
              <a:solidFill>
                <a:srgbClr val="F6C16A"/>
              </a:solidFill>
            </a:endParaRPr>
          </a:p>
          <a:p>
            <a:pPr marL="285750" indent="-285750">
              <a:buFont typeface="Arial"/>
              <a:buChar char="•"/>
            </a:pPr>
            <a:r>
              <a:rPr lang="en-US" b="1" dirty="0">
                <a:solidFill>
                  <a:srgbClr val="F6C16A"/>
                </a:solidFill>
              </a:rPr>
              <a:t>Matthew 24:46: </a:t>
            </a:r>
            <a:r>
              <a:rPr lang="en-US" b="1" dirty="0" smtClean="0">
                <a:solidFill>
                  <a:srgbClr val="F6C16A"/>
                </a:solidFill>
              </a:rPr>
              <a:t> </a:t>
            </a:r>
            <a:r>
              <a:rPr lang="en-US" dirty="0" smtClean="0">
                <a:solidFill>
                  <a:srgbClr val="F6C16A"/>
                </a:solidFill>
              </a:rPr>
              <a:t>Blessed </a:t>
            </a:r>
            <a:r>
              <a:rPr lang="en-US" dirty="0">
                <a:solidFill>
                  <a:srgbClr val="F6C16A"/>
                </a:solidFill>
              </a:rPr>
              <a:t>is </a:t>
            </a:r>
            <a:r>
              <a:rPr lang="en-US" u="sng" dirty="0">
                <a:solidFill>
                  <a:srgbClr val="F6C16A"/>
                </a:solidFill>
              </a:rPr>
              <a:t>that servant</a:t>
            </a:r>
            <a:r>
              <a:rPr lang="en-US" dirty="0">
                <a:solidFill>
                  <a:srgbClr val="F6C16A"/>
                </a:solidFill>
              </a:rPr>
              <a:t>, whom his lord when he cometh shall find so doing</a:t>
            </a:r>
            <a:r>
              <a:rPr lang="en-US" dirty="0" smtClean="0">
                <a:solidFill>
                  <a:srgbClr val="F6C16A"/>
                </a:solidFill>
              </a:rPr>
              <a:t>.</a:t>
            </a:r>
          </a:p>
          <a:p>
            <a:endParaRPr lang="en-US" dirty="0">
              <a:solidFill>
                <a:srgbClr val="F6C16A"/>
              </a:solidFill>
            </a:endParaRPr>
          </a:p>
          <a:p>
            <a:pPr marL="285750" indent="-285750">
              <a:buFont typeface="Arial"/>
              <a:buChar char="•"/>
            </a:pPr>
            <a:r>
              <a:rPr lang="en-US" b="1" dirty="0">
                <a:solidFill>
                  <a:srgbClr val="F6C16A"/>
                </a:solidFill>
              </a:rPr>
              <a:t>Matthew 24:47: </a:t>
            </a:r>
            <a:r>
              <a:rPr lang="en-US" b="1" dirty="0" smtClean="0">
                <a:solidFill>
                  <a:srgbClr val="F6C16A"/>
                </a:solidFill>
              </a:rPr>
              <a:t> </a:t>
            </a:r>
            <a:r>
              <a:rPr lang="en-US" dirty="0" smtClean="0">
                <a:solidFill>
                  <a:srgbClr val="F6C16A"/>
                </a:solidFill>
              </a:rPr>
              <a:t>Verily </a:t>
            </a:r>
            <a:r>
              <a:rPr lang="en-US" dirty="0">
                <a:solidFill>
                  <a:srgbClr val="F6C16A"/>
                </a:solidFill>
              </a:rPr>
              <a:t>I say unto you, That he </a:t>
            </a:r>
            <a:r>
              <a:rPr lang="en-US" dirty="0" smtClean="0">
                <a:solidFill>
                  <a:srgbClr val="F6C16A"/>
                </a:solidFill>
              </a:rPr>
              <a:t>(the Lord) shall </a:t>
            </a:r>
            <a:r>
              <a:rPr lang="en-US" dirty="0">
                <a:solidFill>
                  <a:srgbClr val="F6C16A"/>
                </a:solidFill>
              </a:rPr>
              <a:t>make </a:t>
            </a:r>
            <a:r>
              <a:rPr lang="en-US" u="sng" dirty="0" smtClean="0">
                <a:solidFill>
                  <a:srgbClr val="F6C16A"/>
                </a:solidFill>
              </a:rPr>
              <a:t>him</a:t>
            </a:r>
            <a:r>
              <a:rPr lang="en-US" dirty="0" smtClean="0">
                <a:solidFill>
                  <a:srgbClr val="F6C16A"/>
                </a:solidFill>
              </a:rPr>
              <a:t> (the servant) </a:t>
            </a:r>
            <a:r>
              <a:rPr lang="en-US" dirty="0">
                <a:solidFill>
                  <a:srgbClr val="F6C16A"/>
                </a:solidFill>
              </a:rPr>
              <a:t>ruler over all his goods</a:t>
            </a:r>
            <a:r>
              <a:rPr lang="en-US" dirty="0" smtClean="0">
                <a:solidFill>
                  <a:srgbClr val="F6C16A"/>
                </a:solidFill>
              </a:rPr>
              <a:t>.</a:t>
            </a:r>
          </a:p>
          <a:p>
            <a:endParaRPr lang="en-US" dirty="0" smtClean="0">
              <a:solidFill>
                <a:srgbClr val="F6C16A"/>
              </a:solidFill>
            </a:endParaRPr>
          </a:p>
          <a:p>
            <a:pPr marL="285750" indent="-285750">
              <a:buFont typeface="Arial"/>
              <a:buChar char="•"/>
            </a:pPr>
            <a:r>
              <a:rPr lang="en-US" b="1" dirty="0" smtClean="0">
                <a:solidFill>
                  <a:srgbClr val="F6C16A"/>
                </a:solidFill>
              </a:rPr>
              <a:t>(WEYMOUTH ) Matthew </a:t>
            </a:r>
            <a:r>
              <a:rPr lang="en-US" b="1" dirty="0">
                <a:solidFill>
                  <a:srgbClr val="F6C16A"/>
                </a:solidFill>
              </a:rPr>
              <a:t>24:47: </a:t>
            </a:r>
            <a:r>
              <a:rPr lang="en-US" dirty="0">
                <a:solidFill>
                  <a:srgbClr val="F6C16A"/>
                </a:solidFill>
              </a:rPr>
              <a:t>In solemn truth I tell you that </a:t>
            </a:r>
            <a:r>
              <a:rPr lang="en-US" dirty="0" smtClean="0">
                <a:solidFill>
                  <a:srgbClr val="F6C16A"/>
                </a:solidFill>
              </a:rPr>
              <a:t>he (the Lord) </a:t>
            </a:r>
            <a:r>
              <a:rPr lang="en-US" dirty="0">
                <a:solidFill>
                  <a:srgbClr val="F6C16A"/>
                </a:solidFill>
              </a:rPr>
              <a:t>will give him </a:t>
            </a:r>
            <a:r>
              <a:rPr lang="en-US" dirty="0" smtClean="0">
                <a:solidFill>
                  <a:srgbClr val="F6C16A"/>
                </a:solidFill>
              </a:rPr>
              <a:t>(the Servant) the </a:t>
            </a:r>
            <a:r>
              <a:rPr lang="en-US" u="sng" dirty="0">
                <a:solidFill>
                  <a:srgbClr val="F6C16A"/>
                </a:solidFill>
              </a:rPr>
              <a:t>management</a:t>
            </a:r>
            <a:r>
              <a:rPr lang="en-US" dirty="0">
                <a:solidFill>
                  <a:srgbClr val="F6C16A"/>
                </a:solidFill>
              </a:rPr>
              <a:t> of all his wealth.</a:t>
            </a:r>
          </a:p>
        </p:txBody>
      </p:sp>
    </p:spTree>
    <p:extLst>
      <p:ext uri="{BB962C8B-B14F-4D97-AF65-F5344CB8AC3E}">
        <p14:creationId xmlns:p14="http://schemas.microsoft.com/office/powerpoint/2010/main" val="237341291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d for thinking christians.jpg"/>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965823" y="1128455"/>
            <a:ext cx="3052966" cy="4532534"/>
          </a:xfrm>
          <a:prstGeom prst="roundRect">
            <a:avLst/>
          </a:prstGeom>
          <a:ln>
            <a:no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13491796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107"/>
          <p:cNvGrpSpPr>
            <a:grpSpLocks/>
          </p:cNvGrpSpPr>
          <p:nvPr/>
        </p:nvGrpSpPr>
        <p:grpSpPr bwMode="auto">
          <a:xfrm>
            <a:off x="1047540" y="3246852"/>
            <a:ext cx="7144583" cy="457200"/>
            <a:chOff x="1700235" y="3461036"/>
            <a:chExt cx="7127982" cy="457200"/>
          </a:xfrm>
        </p:grpSpPr>
        <p:sp>
          <p:nvSpPr>
            <p:cNvPr id="5"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6" name="Gruppe 62"/>
            <p:cNvGrpSpPr>
              <a:grpSpLocks/>
            </p:cNvGrpSpPr>
            <p:nvPr/>
          </p:nvGrpSpPr>
          <p:grpSpPr bwMode="auto">
            <a:xfrm>
              <a:off x="1700235" y="3461036"/>
              <a:ext cx="5687430" cy="457200"/>
              <a:chOff x="1700235" y="3462341"/>
              <a:chExt cx="5687430" cy="457200"/>
            </a:xfrm>
          </p:grpSpPr>
          <p:grpSp>
            <p:nvGrpSpPr>
              <p:cNvPr id="9" name="Gruppe 75"/>
              <p:cNvGrpSpPr>
                <a:grpSpLocks/>
              </p:cNvGrpSpPr>
              <p:nvPr/>
            </p:nvGrpSpPr>
            <p:grpSpPr bwMode="auto">
              <a:xfrm>
                <a:off x="1700235" y="3462341"/>
                <a:ext cx="5662698" cy="457200"/>
                <a:chOff x="1985299" y="2949958"/>
                <a:chExt cx="6843028" cy="457921"/>
              </a:xfrm>
            </p:grpSpPr>
            <p:sp>
              <p:nvSpPr>
                <p:cNvPr id="14"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5"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6"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latin typeface="Calibri" pitchFamily="-111" charset="0"/>
                  </a:endParaRPr>
                </a:p>
              </p:txBody>
            </p:sp>
            <p:sp>
              <p:nvSpPr>
                <p:cNvPr id="17"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0"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1880</a:t>
                </a:r>
                <a:endParaRPr lang="en-US" noProof="1">
                  <a:solidFill>
                    <a:srgbClr val="000000"/>
                  </a:solidFill>
                  <a:latin typeface="Lucida Calligraphy"/>
                </a:endParaRPr>
              </a:p>
            </p:txBody>
          </p:sp>
          <p:sp>
            <p:nvSpPr>
              <p:cNvPr id="11"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1881</a:t>
                </a:r>
                <a:endParaRPr lang="en-US" noProof="1">
                  <a:solidFill>
                    <a:srgbClr val="000000"/>
                  </a:solidFill>
                  <a:latin typeface="Lucida Calligraphy"/>
                </a:endParaRPr>
              </a:p>
            </p:txBody>
          </p:sp>
          <p:sp>
            <p:nvSpPr>
              <p:cNvPr id="12"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1882</a:t>
                </a:r>
                <a:endParaRPr lang="en-US" noProof="1">
                  <a:solidFill>
                    <a:srgbClr val="000000"/>
                  </a:solidFill>
                  <a:latin typeface="Lucida Calligraphy"/>
                </a:endParaRPr>
              </a:p>
            </p:txBody>
          </p:sp>
          <p:sp>
            <p:nvSpPr>
              <p:cNvPr id="13"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1883</a:t>
                </a:r>
                <a:endParaRPr lang="en-US" noProof="1">
                  <a:solidFill>
                    <a:srgbClr val="000000"/>
                  </a:solidFill>
                  <a:latin typeface="Lucida Calligraphy"/>
                </a:endParaRPr>
              </a:p>
            </p:txBody>
          </p:sp>
        </p:grpSp>
        <p:sp>
          <p:nvSpPr>
            <p:cNvPr id="8"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1884</a:t>
              </a:r>
              <a:endParaRPr lang="en-US" noProof="1">
                <a:solidFill>
                  <a:srgbClr val="000000"/>
                </a:solidFill>
                <a:latin typeface="Lucida Calligraphy"/>
              </a:endParaRPr>
            </a:p>
          </p:txBody>
        </p:sp>
      </p:grpSp>
      <p:grpSp>
        <p:nvGrpSpPr>
          <p:cNvPr id="19" name="Group 18"/>
          <p:cNvGrpSpPr/>
          <p:nvPr/>
        </p:nvGrpSpPr>
        <p:grpSpPr>
          <a:xfrm>
            <a:off x="1245297" y="1097280"/>
            <a:ext cx="6811199" cy="4677482"/>
            <a:chOff x="1245297" y="1097280"/>
            <a:chExt cx="6811199" cy="467748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20" y="1811416"/>
              <a:ext cx="3012143" cy="3963346"/>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1245297" y="1097280"/>
              <a:ext cx="6811199" cy="646331"/>
            </a:xfrm>
            <a:prstGeom prst="rect">
              <a:avLst/>
            </a:prstGeom>
            <a:noFill/>
          </p:spPr>
          <p:txBody>
            <a:bodyPr wrap="square" rtlCol="0">
              <a:spAutoFit/>
            </a:bodyPr>
            <a:lstStyle/>
            <a:p>
              <a:pPr algn="ctr"/>
              <a:r>
                <a:rPr lang="en-US" dirty="0" smtClean="0">
                  <a:solidFill>
                    <a:schemeClr val="accent4">
                      <a:lumMod val="60000"/>
                      <a:lumOff val="40000"/>
                    </a:schemeClr>
                  </a:solidFill>
                  <a:latin typeface="+mj-lt"/>
                </a:rPr>
                <a:t>THE TRUTH LITERATURE GOES BEFORE AN INTERNATIONAL AUDIENCE</a:t>
              </a:r>
              <a:endParaRPr lang="en-US" dirty="0">
                <a:latin typeface="+mj-lt"/>
              </a:endParaRPr>
            </a:p>
          </p:txBody>
        </p:sp>
      </p:grpSp>
    </p:spTree>
    <p:extLst>
      <p:ext uri="{BB962C8B-B14F-4D97-AF65-F5344CB8AC3E}">
        <p14:creationId xmlns:p14="http://schemas.microsoft.com/office/powerpoint/2010/main" val="312827831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748" y="369870"/>
            <a:ext cx="7360820" cy="1542597"/>
          </a:xfrm>
        </p:spPr>
        <p:txBody>
          <a:bodyPr>
            <a:normAutofit fontScale="90000"/>
          </a:bodyPr>
          <a:lstStyle/>
          <a:p>
            <a:r>
              <a:rPr lang="en-US" sz="2000" dirty="0" smtClean="0">
                <a:solidFill>
                  <a:schemeClr val="accent4">
                    <a:lumMod val="60000"/>
                    <a:lumOff val="40000"/>
                  </a:schemeClr>
                </a:solidFill>
              </a:rPr>
              <a:t/>
            </a:r>
            <a:br>
              <a:rPr lang="en-US" sz="2000" dirty="0" smtClean="0">
                <a:solidFill>
                  <a:schemeClr val="accent4">
                    <a:lumMod val="60000"/>
                    <a:lumOff val="40000"/>
                  </a:schemeClr>
                </a:solidFill>
              </a:rPr>
            </a:br>
            <a:r>
              <a:rPr lang="en-US" sz="2000" dirty="0" smtClean="0">
                <a:solidFill>
                  <a:schemeClr val="accent4">
                    <a:lumMod val="60000"/>
                    <a:lumOff val="40000"/>
                  </a:schemeClr>
                </a:solidFill>
              </a:rPr>
              <a:t/>
            </a:r>
            <a:br>
              <a:rPr lang="en-US" sz="2000" dirty="0" smtClean="0">
                <a:solidFill>
                  <a:schemeClr val="accent4">
                    <a:lumMod val="60000"/>
                    <a:lumOff val="40000"/>
                  </a:schemeClr>
                </a:solidFill>
              </a:rPr>
            </a:br>
            <a:r>
              <a:rPr lang="en-US" sz="2000" dirty="0">
                <a:solidFill>
                  <a:schemeClr val="accent4">
                    <a:lumMod val="60000"/>
                    <a:lumOff val="40000"/>
                  </a:schemeClr>
                </a:solidFill>
              </a:rPr>
              <a:t/>
            </a:r>
            <a:br>
              <a:rPr lang="en-US" sz="2000" dirty="0">
                <a:solidFill>
                  <a:schemeClr val="accent4">
                    <a:lumMod val="60000"/>
                    <a:lumOff val="40000"/>
                  </a:schemeClr>
                </a:solidFill>
              </a:rPr>
            </a:br>
            <a:r>
              <a:rPr lang="en-US" sz="2000" dirty="0" smtClean="0">
                <a:solidFill>
                  <a:schemeClr val="accent4">
                    <a:lumMod val="60000"/>
                    <a:lumOff val="40000"/>
                  </a:schemeClr>
                </a:solidFill>
              </a:rPr>
              <a:t/>
            </a:r>
            <a:br>
              <a:rPr lang="en-US" sz="2000" dirty="0" smtClean="0">
                <a:solidFill>
                  <a:schemeClr val="accent4">
                    <a:lumMod val="60000"/>
                    <a:lumOff val="40000"/>
                  </a:schemeClr>
                </a:solidFill>
              </a:rPr>
            </a:br>
            <a:r>
              <a:rPr lang="en-US" sz="2000" dirty="0">
                <a:solidFill>
                  <a:schemeClr val="accent4">
                    <a:lumMod val="60000"/>
                    <a:lumOff val="40000"/>
                  </a:schemeClr>
                </a:solidFill>
              </a:rPr>
              <a:t/>
            </a:r>
            <a:br>
              <a:rPr lang="en-US" sz="2000" dirty="0">
                <a:solidFill>
                  <a:schemeClr val="accent4">
                    <a:lumMod val="60000"/>
                    <a:lumOff val="40000"/>
                  </a:schemeClr>
                </a:solidFill>
              </a:rPr>
            </a:br>
            <a:r>
              <a:rPr lang="en-US" sz="2700" dirty="0" smtClean="0">
                <a:solidFill>
                  <a:schemeClr val="accent4">
                    <a:lumMod val="60000"/>
                    <a:lumOff val="40000"/>
                  </a:schemeClr>
                </a:solidFill>
              </a:rPr>
              <a:t>J. H. Paton</a:t>
            </a:r>
            <a:r>
              <a:rPr lang="en-US" sz="2700" dirty="0">
                <a:solidFill>
                  <a:schemeClr val="accent4">
                    <a:lumMod val="60000"/>
                    <a:lumOff val="40000"/>
                  </a:schemeClr>
                </a:solidFill>
              </a:rPr>
              <a:t> </a:t>
            </a:r>
            <a:r>
              <a:rPr lang="en-US" sz="2700" dirty="0" smtClean="0">
                <a:solidFill>
                  <a:schemeClr val="accent4">
                    <a:lumMod val="60000"/>
                    <a:lumOff val="40000"/>
                  </a:schemeClr>
                </a:solidFill>
              </a:rPr>
              <a:t>severs his professional </a:t>
            </a:r>
            <a:br>
              <a:rPr lang="en-US" sz="2700" dirty="0" smtClean="0">
                <a:solidFill>
                  <a:schemeClr val="accent4">
                    <a:lumMod val="60000"/>
                    <a:lumOff val="40000"/>
                  </a:schemeClr>
                </a:solidFill>
              </a:rPr>
            </a:br>
            <a:r>
              <a:rPr lang="en-US" sz="2700" dirty="0" smtClean="0">
                <a:solidFill>
                  <a:schemeClr val="accent4">
                    <a:lumMod val="60000"/>
                    <a:lumOff val="40000"/>
                  </a:schemeClr>
                </a:solidFill>
              </a:rPr>
              <a:t>relationship with </a:t>
            </a:r>
            <a:r>
              <a:rPr lang="en-US" sz="2700" dirty="0" err="1" smtClean="0">
                <a:solidFill>
                  <a:schemeClr val="accent4">
                    <a:lumMod val="60000"/>
                    <a:lumOff val="40000"/>
                  </a:schemeClr>
                </a:solidFill>
              </a:rPr>
              <a:t>charles</a:t>
            </a:r>
            <a:endParaRPr lang="en-US" sz="2700" i="1" dirty="0">
              <a:solidFill>
                <a:schemeClr val="accent4">
                  <a:lumMod val="60000"/>
                  <a:lumOff val="40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42" r="5278" b="2563"/>
          <a:stretch/>
        </p:blipFill>
        <p:spPr>
          <a:xfrm>
            <a:off x="5247675" y="2095828"/>
            <a:ext cx="2095494" cy="3193349"/>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990" r="5623" b="4531"/>
          <a:stretch/>
        </p:blipFill>
        <p:spPr>
          <a:xfrm>
            <a:off x="1552223" y="2095828"/>
            <a:ext cx="2273994" cy="3193349"/>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7200121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84387"/>
            <a:ext cx="6400800" cy="1776624"/>
          </a:xfrm>
        </p:spPr>
        <p:txBody>
          <a:bodyPr>
            <a:noAutofit/>
          </a:bodyPr>
          <a:lstStyle/>
          <a:p>
            <a:pPr marL="285750" indent="-285750" algn="l">
              <a:buFont typeface="Arial"/>
              <a:buChar char="•"/>
            </a:pPr>
            <a:r>
              <a:rPr lang="en-US" sz="1400" dirty="0" smtClean="0">
                <a:solidFill>
                  <a:srgbClr val="F6C16A"/>
                </a:solidFill>
              </a:rPr>
              <a:t>In October of 1882, Charles and Maria step out on a limb and publish the journal in an edition of 400,000 copies.  They are mailed to addresses sent in by subscribers; 100,000 are mailed to American clergymen all over the U.S. and Canada.  The investment pays off and they see a drastic increase in subscriptions in the early weeks of 1883. </a:t>
            </a:r>
            <a:endParaRPr lang="en-US" sz="1400" i="1" dirty="0">
              <a:solidFill>
                <a:srgbClr val="F6C16A"/>
              </a:solidFill>
            </a:endParaRPr>
          </a:p>
        </p:txBody>
      </p:sp>
      <p:sp>
        <p:nvSpPr>
          <p:cNvPr id="8" name="Title 1"/>
          <p:cNvSpPr txBox="1">
            <a:spLocks/>
          </p:cNvSpPr>
          <p:nvPr/>
        </p:nvSpPr>
        <p:spPr>
          <a:xfrm>
            <a:off x="1371600" y="3451412"/>
            <a:ext cx="6400800" cy="125428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400" dirty="0">
              <a:solidFill>
                <a:schemeClr val="accent4">
                  <a:lumMod val="40000"/>
                  <a:lumOff val="60000"/>
                </a:schemeClr>
              </a:solidFill>
            </a:endParaRPr>
          </a:p>
        </p:txBody>
      </p:sp>
      <p:sp>
        <p:nvSpPr>
          <p:cNvPr id="9" name="Title 1"/>
          <p:cNvSpPr txBox="1">
            <a:spLocks/>
          </p:cNvSpPr>
          <p:nvPr/>
        </p:nvSpPr>
        <p:spPr>
          <a:xfrm>
            <a:off x="1371600" y="3402406"/>
            <a:ext cx="6400800" cy="8052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a:buFont typeface="Arial"/>
              <a:buChar char="•"/>
            </a:pPr>
            <a:r>
              <a:rPr lang="en-US" sz="1400" i="1" dirty="0" smtClean="0">
                <a:solidFill>
                  <a:srgbClr val="F6C16A"/>
                </a:solidFill>
              </a:rPr>
              <a:t>Zion’s Watch Tower and Herald of Christ’s presence </a:t>
            </a:r>
            <a:r>
              <a:rPr lang="en-US" sz="1400" dirty="0" smtClean="0">
                <a:solidFill>
                  <a:srgbClr val="F6C16A"/>
                </a:solidFill>
              </a:rPr>
              <a:t>is translated into a foreign language for the first time.</a:t>
            </a:r>
            <a:endParaRPr lang="en-US" sz="1400" dirty="0">
              <a:solidFill>
                <a:srgbClr val="F6C16A"/>
              </a:solidFill>
            </a:endParaRPr>
          </a:p>
        </p:txBody>
      </p:sp>
      <p:sp>
        <p:nvSpPr>
          <p:cNvPr id="7" name="Title 1"/>
          <p:cNvSpPr txBox="1">
            <a:spLocks/>
          </p:cNvSpPr>
          <p:nvPr/>
        </p:nvSpPr>
        <p:spPr>
          <a:xfrm>
            <a:off x="1371600" y="4317991"/>
            <a:ext cx="6400800" cy="135257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a:buFont typeface="Arial"/>
              <a:buChar char="•"/>
            </a:pPr>
            <a:r>
              <a:rPr lang="en-US" sz="1400" dirty="0" smtClean="0">
                <a:solidFill>
                  <a:schemeClr val="accent4">
                    <a:lumMod val="60000"/>
                    <a:lumOff val="40000"/>
                  </a:schemeClr>
                </a:solidFill>
              </a:rPr>
              <a:t>By the close of 1883 Charles is receiving over six hundred letters a week…some praising him; some criticizing him; some contain donations; some are requesting literature or spiritual guidance.  Through it all, Maria is by his side helping Charles.</a:t>
            </a:r>
            <a:endParaRPr lang="en-US" sz="1400" i="1" dirty="0">
              <a:solidFill>
                <a:schemeClr val="accent4">
                  <a:lumMod val="60000"/>
                  <a:lumOff val="40000"/>
                </a:schemeClr>
              </a:solidFill>
            </a:endParaRPr>
          </a:p>
        </p:txBody>
      </p:sp>
    </p:spTree>
    <p:extLst>
      <p:ext uri="{BB962C8B-B14F-4D97-AF65-F5344CB8AC3E}">
        <p14:creationId xmlns:p14="http://schemas.microsoft.com/office/powerpoint/2010/main" val="78872465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950" y="1399443"/>
            <a:ext cx="6400800" cy="735015"/>
          </a:xfrm>
        </p:spPr>
        <p:txBody>
          <a:bodyPr>
            <a:normAutofit fontScale="90000"/>
          </a:bodyPr>
          <a:lstStyle/>
          <a:p>
            <a:r>
              <a:rPr lang="en-US" dirty="0" smtClean="0">
                <a:solidFill>
                  <a:srgbClr val="F6C16A"/>
                </a:solidFill>
              </a:rPr>
              <a:t>Joseph </a:t>
            </a:r>
            <a:r>
              <a:rPr lang="en-US" dirty="0" err="1" smtClean="0">
                <a:solidFill>
                  <a:srgbClr val="F6C16A"/>
                </a:solidFill>
              </a:rPr>
              <a:t>lytel</a:t>
            </a:r>
            <a:r>
              <a:rPr lang="en-US" dirty="0" smtClean="0">
                <a:solidFill>
                  <a:srgbClr val="F6C16A"/>
                </a:solidFill>
              </a:rPr>
              <a:t> </a:t>
            </a:r>
            <a:r>
              <a:rPr lang="en-US" dirty="0" err="1" smtClean="0">
                <a:solidFill>
                  <a:srgbClr val="F6C16A"/>
                </a:solidFill>
              </a:rPr>
              <a:t>russell</a:t>
            </a:r>
            <a:r>
              <a:rPr lang="en-US" dirty="0" smtClean="0">
                <a:solidFill>
                  <a:srgbClr val="F6C16A"/>
                </a:solidFill>
              </a:rPr>
              <a:t> arrives in the US in 1841</a:t>
            </a:r>
            <a:endParaRPr lang="en-US" dirty="0">
              <a:solidFill>
                <a:srgbClr val="F6C16A"/>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508" y="2281317"/>
            <a:ext cx="2495683" cy="3539976"/>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128" t="2760" r="5505" b="3744"/>
          <a:stretch/>
        </p:blipFill>
        <p:spPr>
          <a:xfrm>
            <a:off x="6128796" y="2284457"/>
            <a:ext cx="2106581" cy="2865652"/>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4688166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71600" y="1742274"/>
            <a:ext cx="6400800" cy="8052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a:buFont typeface="Arial"/>
              <a:buChar char="•"/>
            </a:pPr>
            <a:r>
              <a:rPr lang="en-US" sz="1400" dirty="0" smtClean="0">
                <a:solidFill>
                  <a:srgbClr val="F6C16A"/>
                </a:solidFill>
              </a:rPr>
              <a:t>The home on </a:t>
            </a:r>
            <a:r>
              <a:rPr lang="en-US" sz="1400" dirty="0">
                <a:solidFill>
                  <a:srgbClr val="F6C16A"/>
                </a:solidFill>
              </a:rPr>
              <a:t>101 5th Ave</a:t>
            </a:r>
            <a:r>
              <a:rPr lang="en-US" sz="1400" dirty="0" smtClean="0">
                <a:solidFill>
                  <a:srgbClr val="F6C16A"/>
                </a:solidFill>
              </a:rPr>
              <a:t>. is now too small for the work.  Charles and Maria move to a larger home on 44 Federal Street in Allegheny. </a:t>
            </a:r>
            <a:endParaRPr lang="en-US" sz="1400" dirty="0">
              <a:solidFill>
                <a:srgbClr val="F6C16A"/>
              </a:solidFill>
            </a:endParaRPr>
          </a:p>
        </p:txBody>
      </p:sp>
      <p:grpSp>
        <p:nvGrpSpPr>
          <p:cNvPr id="5" name="Gruppe 107"/>
          <p:cNvGrpSpPr>
            <a:grpSpLocks/>
          </p:cNvGrpSpPr>
          <p:nvPr/>
        </p:nvGrpSpPr>
        <p:grpSpPr bwMode="auto">
          <a:xfrm>
            <a:off x="1047540" y="3024930"/>
            <a:ext cx="7144583" cy="457200"/>
            <a:chOff x="1700235" y="3461036"/>
            <a:chExt cx="7127982" cy="457200"/>
          </a:xfrm>
        </p:grpSpPr>
        <p:sp>
          <p:nvSpPr>
            <p:cNvPr id="6"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7" name="Gruppe 62"/>
            <p:cNvGrpSpPr>
              <a:grpSpLocks/>
            </p:cNvGrpSpPr>
            <p:nvPr/>
          </p:nvGrpSpPr>
          <p:grpSpPr bwMode="auto">
            <a:xfrm>
              <a:off x="1700235" y="3461036"/>
              <a:ext cx="5687430" cy="457200"/>
              <a:chOff x="1700235" y="3462341"/>
              <a:chExt cx="5687430" cy="457200"/>
            </a:xfrm>
          </p:grpSpPr>
          <p:grpSp>
            <p:nvGrpSpPr>
              <p:cNvPr id="11" name="Gruppe 75"/>
              <p:cNvGrpSpPr>
                <a:grpSpLocks/>
              </p:cNvGrpSpPr>
              <p:nvPr/>
            </p:nvGrpSpPr>
            <p:grpSpPr bwMode="auto">
              <a:xfrm>
                <a:off x="1700235" y="3462341"/>
                <a:ext cx="5662698" cy="457200"/>
                <a:chOff x="1985299" y="2949958"/>
                <a:chExt cx="6843028" cy="457921"/>
              </a:xfrm>
            </p:grpSpPr>
            <p:sp>
              <p:nvSpPr>
                <p:cNvPr id="16"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7"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8"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latin typeface="Calibri" pitchFamily="-111" charset="0"/>
                  </a:endParaRPr>
                </a:p>
              </p:txBody>
            </p:sp>
            <p:sp>
              <p:nvSpPr>
                <p:cNvPr id="19"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2"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1882</a:t>
                </a:r>
                <a:endParaRPr lang="en-US" noProof="1">
                  <a:solidFill>
                    <a:srgbClr val="000000"/>
                  </a:solidFill>
                  <a:latin typeface="Lucida Calligraphy"/>
                </a:endParaRPr>
              </a:p>
            </p:txBody>
          </p:sp>
          <p:sp>
            <p:nvSpPr>
              <p:cNvPr id="13"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1883</a:t>
                </a:r>
                <a:endParaRPr lang="en-US" noProof="1">
                  <a:solidFill>
                    <a:srgbClr val="000000"/>
                  </a:solidFill>
                  <a:latin typeface="Lucida Calligraphy"/>
                </a:endParaRPr>
              </a:p>
            </p:txBody>
          </p:sp>
          <p:sp>
            <p:nvSpPr>
              <p:cNvPr id="14"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a:solidFill>
                      <a:srgbClr val="000000"/>
                    </a:solidFill>
                    <a:latin typeface="Lucida Calligraphy"/>
                  </a:rPr>
                  <a:t>1884</a:t>
                </a:r>
              </a:p>
            </p:txBody>
          </p:sp>
          <p:sp>
            <p:nvSpPr>
              <p:cNvPr id="15"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1885</a:t>
                </a:r>
                <a:endParaRPr lang="en-US" noProof="1">
                  <a:solidFill>
                    <a:srgbClr val="000000"/>
                  </a:solidFill>
                  <a:latin typeface="Lucida Calligraphy"/>
                </a:endParaRPr>
              </a:p>
            </p:txBody>
          </p:sp>
        </p:grpSp>
        <p:sp>
          <p:nvSpPr>
            <p:cNvPr id="10"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1886</a:t>
              </a:r>
              <a:endParaRPr lang="en-US" noProof="1">
                <a:solidFill>
                  <a:srgbClr val="000000"/>
                </a:solidFill>
                <a:latin typeface="Lucida Calligraphy"/>
              </a:endParaRPr>
            </a:p>
          </p:txBody>
        </p:sp>
      </p:grpSp>
      <p:pic>
        <p:nvPicPr>
          <p:cNvPr id="3" name="Picture 2" descr="DIVINE PLAN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676400"/>
            <a:ext cx="2324100" cy="3505200"/>
          </a:xfrm>
          <a:prstGeom prst="rect">
            <a:avLst/>
          </a:prstGeom>
        </p:spPr>
      </p:pic>
    </p:spTree>
    <p:extLst>
      <p:ext uri="{BB962C8B-B14F-4D97-AF65-F5344CB8AC3E}">
        <p14:creationId xmlns:p14="http://schemas.microsoft.com/office/powerpoint/2010/main" val="29455390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77457"/>
            <a:ext cx="6400800" cy="1434703"/>
          </a:xfrm>
        </p:spPr>
        <p:txBody>
          <a:bodyPr>
            <a:noAutofit/>
          </a:bodyPr>
          <a:lstStyle/>
          <a:p>
            <a:pPr marL="285750" indent="-285750" algn="l">
              <a:buFont typeface="Arial"/>
              <a:buChar char="•"/>
            </a:pPr>
            <a:r>
              <a:rPr lang="en-US" sz="1150" dirty="0" smtClean="0">
                <a:solidFill>
                  <a:srgbClr val="F6C16A"/>
                </a:solidFill>
              </a:rPr>
              <a:t>In December, Charles writes a charter to incorporate the </a:t>
            </a:r>
            <a:r>
              <a:rPr lang="en-US" sz="1150" dirty="0" err="1" smtClean="0">
                <a:solidFill>
                  <a:srgbClr val="F6C16A"/>
                </a:solidFill>
              </a:rPr>
              <a:t>zwtbts</a:t>
            </a:r>
            <a:r>
              <a:rPr lang="en-US" sz="1150" dirty="0" smtClean="0">
                <a:solidFill>
                  <a:srgbClr val="F6C16A"/>
                </a:solidFill>
              </a:rPr>
              <a:t>.  On December 13, 1884, judge </a:t>
            </a:r>
            <a:r>
              <a:rPr lang="en-US" sz="1150" dirty="0" err="1" smtClean="0">
                <a:solidFill>
                  <a:srgbClr val="F6C16A"/>
                </a:solidFill>
              </a:rPr>
              <a:t>f.h</a:t>
            </a:r>
            <a:r>
              <a:rPr lang="en-US" sz="1150" dirty="0" smtClean="0">
                <a:solidFill>
                  <a:srgbClr val="F6C16A"/>
                </a:solidFill>
              </a:rPr>
              <a:t>. </a:t>
            </a:r>
            <a:r>
              <a:rPr lang="en-US" sz="1150" dirty="0" err="1" smtClean="0">
                <a:solidFill>
                  <a:srgbClr val="F6C16A"/>
                </a:solidFill>
              </a:rPr>
              <a:t>colier</a:t>
            </a:r>
            <a:r>
              <a:rPr lang="en-US" sz="1150" dirty="0" smtClean="0">
                <a:solidFill>
                  <a:srgbClr val="F6C16A"/>
                </a:solidFill>
              </a:rPr>
              <a:t> of the court of common pleas for </a:t>
            </a:r>
            <a:r>
              <a:rPr lang="en-US" sz="1150" dirty="0" err="1" smtClean="0">
                <a:solidFill>
                  <a:srgbClr val="F6C16A"/>
                </a:solidFill>
              </a:rPr>
              <a:t>alleghany</a:t>
            </a:r>
            <a:r>
              <a:rPr lang="en-US" sz="1150" dirty="0" smtClean="0">
                <a:solidFill>
                  <a:srgbClr val="F6C16A"/>
                </a:solidFill>
              </a:rPr>
              <a:t> county, pa, grants a legal charter that incorporates </a:t>
            </a:r>
            <a:r>
              <a:rPr lang="en-US" sz="1150" dirty="0" err="1" smtClean="0">
                <a:solidFill>
                  <a:srgbClr val="F6C16A"/>
                </a:solidFill>
              </a:rPr>
              <a:t>zwtbts</a:t>
            </a:r>
            <a:r>
              <a:rPr lang="en-US" sz="1150" dirty="0" smtClean="0">
                <a:solidFill>
                  <a:srgbClr val="F6C16A"/>
                </a:solidFill>
              </a:rPr>
              <a:t>.  It’s first board of directors are listed as: </a:t>
            </a:r>
            <a:r>
              <a:rPr lang="en-US" sz="1150" dirty="0" err="1" smtClean="0">
                <a:solidFill>
                  <a:srgbClr val="F6C16A"/>
                </a:solidFill>
              </a:rPr>
              <a:t>ctr</a:t>
            </a:r>
            <a:r>
              <a:rPr lang="en-US" sz="1150" dirty="0" smtClean="0">
                <a:solidFill>
                  <a:srgbClr val="F6C16A"/>
                </a:solidFill>
              </a:rPr>
              <a:t>, president; </a:t>
            </a:r>
            <a:r>
              <a:rPr lang="en-US" sz="1150" dirty="0" err="1" smtClean="0">
                <a:solidFill>
                  <a:srgbClr val="F6C16A"/>
                </a:solidFill>
              </a:rPr>
              <a:t>william</a:t>
            </a:r>
            <a:r>
              <a:rPr lang="en-US" sz="1150" dirty="0" smtClean="0">
                <a:solidFill>
                  <a:srgbClr val="F6C16A"/>
                </a:solidFill>
              </a:rPr>
              <a:t> I. </a:t>
            </a:r>
            <a:r>
              <a:rPr lang="en-US" sz="1150" dirty="0" err="1" smtClean="0">
                <a:solidFill>
                  <a:srgbClr val="F6C16A"/>
                </a:solidFill>
              </a:rPr>
              <a:t>mann</a:t>
            </a:r>
            <a:r>
              <a:rPr lang="en-US" sz="1150" dirty="0" smtClean="0">
                <a:solidFill>
                  <a:srgbClr val="F6C16A"/>
                </a:solidFill>
              </a:rPr>
              <a:t>, vice president; </a:t>
            </a:r>
            <a:r>
              <a:rPr lang="en-US" sz="1150" dirty="0" err="1" smtClean="0">
                <a:solidFill>
                  <a:srgbClr val="F6C16A"/>
                </a:solidFill>
              </a:rPr>
              <a:t>maria</a:t>
            </a:r>
            <a:r>
              <a:rPr lang="en-US" sz="1150" dirty="0" smtClean="0">
                <a:solidFill>
                  <a:srgbClr val="F6C16A"/>
                </a:solidFill>
              </a:rPr>
              <a:t> f </a:t>
            </a:r>
            <a:r>
              <a:rPr lang="en-US" sz="1150" dirty="0" err="1" smtClean="0">
                <a:solidFill>
                  <a:srgbClr val="F6C16A"/>
                </a:solidFill>
              </a:rPr>
              <a:t>russell</a:t>
            </a:r>
            <a:r>
              <a:rPr lang="en-US" sz="1150" dirty="0" smtClean="0">
                <a:solidFill>
                  <a:srgbClr val="F6C16A"/>
                </a:solidFill>
              </a:rPr>
              <a:t>, secretary and treasurer.  William c. </a:t>
            </a:r>
            <a:r>
              <a:rPr lang="en-US" sz="1150" dirty="0" err="1" smtClean="0">
                <a:solidFill>
                  <a:srgbClr val="F6C16A"/>
                </a:solidFill>
              </a:rPr>
              <a:t>mcmillan</a:t>
            </a:r>
            <a:r>
              <a:rPr lang="en-US" sz="1150" dirty="0" smtClean="0">
                <a:solidFill>
                  <a:srgbClr val="F6C16A"/>
                </a:solidFill>
              </a:rPr>
              <a:t>, </a:t>
            </a:r>
            <a:r>
              <a:rPr lang="en-US" sz="1150" dirty="0" err="1" smtClean="0">
                <a:solidFill>
                  <a:srgbClr val="F6C16A"/>
                </a:solidFill>
              </a:rPr>
              <a:t>j.b.</a:t>
            </a:r>
            <a:r>
              <a:rPr lang="en-US" sz="1150" dirty="0" smtClean="0">
                <a:solidFill>
                  <a:srgbClr val="F6C16A"/>
                </a:solidFill>
              </a:rPr>
              <a:t> </a:t>
            </a:r>
            <a:r>
              <a:rPr lang="en-US" sz="1150" dirty="0" err="1" smtClean="0">
                <a:solidFill>
                  <a:srgbClr val="F6C16A"/>
                </a:solidFill>
              </a:rPr>
              <a:t>adamson</a:t>
            </a:r>
            <a:r>
              <a:rPr lang="en-US" sz="1150" dirty="0" smtClean="0">
                <a:solidFill>
                  <a:srgbClr val="F6C16A"/>
                </a:solidFill>
              </a:rPr>
              <a:t>, and </a:t>
            </a:r>
            <a:r>
              <a:rPr lang="en-US" sz="1150" dirty="0" err="1" smtClean="0">
                <a:solidFill>
                  <a:srgbClr val="F6C16A"/>
                </a:solidFill>
              </a:rPr>
              <a:t>j.f</a:t>
            </a:r>
            <a:r>
              <a:rPr lang="en-US" sz="1150" dirty="0" smtClean="0">
                <a:solidFill>
                  <a:srgbClr val="F6C16A"/>
                </a:solidFill>
              </a:rPr>
              <a:t>. smith are also listed as members of the board.</a:t>
            </a:r>
            <a:endParaRPr lang="en-US" sz="1150" i="1" dirty="0">
              <a:solidFill>
                <a:srgbClr val="F6C16A"/>
              </a:solidFill>
            </a:endParaRPr>
          </a:p>
        </p:txBody>
      </p:sp>
      <p:sp>
        <p:nvSpPr>
          <p:cNvPr id="8" name="Title 1"/>
          <p:cNvSpPr txBox="1">
            <a:spLocks/>
          </p:cNvSpPr>
          <p:nvPr/>
        </p:nvSpPr>
        <p:spPr>
          <a:xfrm>
            <a:off x="1371600" y="3451412"/>
            <a:ext cx="6400800" cy="125428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400" dirty="0">
              <a:solidFill>
                <a:schemeClr val="accent4">
                  <a:lumMod val="40000"/>
                  <a:lumOff val="60000"/>
                </a:schemeClr>
              </a:solidFill>
            </a:endParaRPr>
          </a:p>
        </p:txBody>
      </p:sp>
      <p:sp>
        <p:nvSpPr>
          <p:cNvPr id="9" name="Title 1"/>
          <p:cNvSpPr txBox="1">
            <a:spLocks/>
          </p:cNvSpPr>
          <p:nvPr/>
        </p:nvSpPr>
        <p:spPr>
          <a:xfrm>
            <a:off x="1371600" y="3490491"/>
            <a:ext cx="6400800" cy="205953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a:buFont typeface="Arial"/>
              <a:buChar char="•"/>
            </a:pPr>
            <a:r>
              <a:rPr lang="en-US" sz="1150" dirty="0">
                <a:solidFill>
                  <a:schemeClr val="accent4">
                    <a:lumMod val="60000"/>
                    <a:lumOff val="40000"/>
                  </a:schemeClr>
                </a:solidFill>
              </a:rPr>
              <a:t>Before the year is out, they receive word that </a:t>
            </a:r>
            <a:r>
              <a:rPr lang="en-US" sz="1150" dirty="0" smtClean="0">
                <a:solidFill>
                  <a:schemeClr val="accent4">
                    <a:lumMod val="60000"/>
                    <a:lumOff val="40000"/>
                  </a:schemeClr>
                </a:solidFill>
              </a:rPr>
              <a:t>THE TRUTH LITERATURE have </a:t>
            </a:r>
            <a:r>
              <a:rPr lang="en-US" sz="1150" dirty="0">
                <a:solidFill>
                  <a:schemeClr val="accent4">
                    <a:lumMod val="60000"/>
                    <a:lumOff val="40000"/>
                  </a:schemeClr>
                </a:solidFill>
              </a:rPr>
              <a:t>come to the attention of people living in certain </a:t>
            </a:r>
            <a:r>
              <a:rPr lang="en-US" sz="1150" dirty="0" err="1">
                <a:solidFill>
                  <a:schemeClr val="accent4">
                    <a:lumMod val="60000"/>
                    <a:lumOff val="40000"/>
                  </a:schemeClr>
                </a:solidFill>
              </a:rPr>
              <a:t>asian</a:t>
            </a:r>
            <a:r>
              <a:rPr lang="en-US" sz="1150" dirty="0">
                <a:solidFill>
                  <a:schemeClr val="accent4">
                    <a:lumMod val="60000"/>
                    <a:lumOff val="40000"/>
                  </a:schemeClr>
                </a:solidFill>
              </a:rPr>
              <a:t> and other nations.  Letters come in from </a:t>
            </a:r>
            <a:r>
              <a:rPr lang="en-US" sz="1150" dirty="0" err="1">
                <a:solidFill>
                  <a:schemeClr val="accent4">
                    <a:lumMod val="60000"/>
                    <a:lumOff val="40000"/>
                  </a:schemeClr>
                </a:solidFill>
              </a:rPr>
              <a:t>liberia</a:t>
            </a:r>
            <a:r>
              <a:rPr lang="en-US" sz="1150" dirty="0">
                <a:solidFill>
                  <a:schemeClr val="accent4">
                    <a:lumMod val="60000"/>
                    <a:lumOff val="40000"/>
                  </a:schemeClr>
                </a:solidFill>
              </a:rPr>
              <a:t>, japan, </a:t>
            </a:r>
            <a:r>
              <a:rPr lang="en-US" sz="1150" dirty="0" err="1">
                <a:solidFill>
                  <a:schemeClr val="accent4">
                    <a:lumMod val="60000"/>
                    <a:lumOff val="40000"/>
                  </a:schemeClr>
                </a:solidFill>
              </a:rPr>
              <a:t>korea</a:t>
            </a:r>
            <a:r>
              <a:rPr lang="en-US" sz="1150" dirty="0">
                <a:solidFill>
                  <a:schemeClr val="accent4">
                    <a:lumMod val="60000"/>
                    <a:lumOff val="40000"/>
                  </a:schemeClr>
                </a:solidFill>
              </a:rPr>
              <a:t>, and </a:t>
            </a:r>
            <a:r>
              <a:rPr lang="en-US" sz="1150" dirty="0" err="1">
                <a:solidFill>
                  <a:schemeClr val="accent4">
                    <a:lumMod val="60000"/>
                    <a:lumOff val="40000"/>
                  </a:schemeClr>
                </a:solidFill>
              </a:rPr>
              <a:t>thailand</a:t>
            </a:r>
            <a:r>
              <a:rPr lang="en-US" sz="1150" dirty="0">
                <a:solidFill>
                  <a:schemeClr val="accent4">
                    <a:lumMod val="60000"/>
                    <a:lumOff val="40000"/>
                  </a:schemeClr>
                </a:solidFill>
              </a:rPr>
              <a:t> requesting publications.  Before the new year is celebrated, a few letters come in from new </a:t>
            </a:r>
            <a:r>
              <a:rPr lang="en-US" sz="1150" dirty="0" err="1" smtClean="0">
                <a:solidFill>
                  <a:schemeClr val="accent4">
                    <a:lumMod val="60000"/>
                    <a:lumOff val="40000"/>
                  </a:schemeClr>
                </a:solidFill>
              </a:rPr>
              <a:t>zealand</a:t>
            </a:r>
            <a:r>
              <a:rPr lang="en-US" sz="1150" dirty="0" smtClean="0">
                <a:solidFill>
                  <a:schemeClr val="accent4">
                    <a:lumMod val="60000"/>
                    <a:lumOff val="40000"/>
                  </a:schemeClr>
                </a:solidFill>
              </a:rPr>
              <a:t> and </a:t>
            </a:r>
            <a:r>
              <a:rPr lang="en-US" sz="1150" dirty="0" err="1" smtClean="0">
                <a:solidFill>
                  <a:schemeClr val="accent4">
                    <a:lumMod val="60000"/>
                    <a:lumOff val="40000"/>
                  </a:schemeClr>
                </a:solidFill>
              </a:rPr>
              <a:t>austrailia</a:t>
            </a:r>
            <a:r>
              <a:rPr lang="en-US" sz="1150" dirty="0" smtClean="0">
                <a:solidFill>
                  <a:schemeClr val="accent4">
                    <a:lumMod val="60000"/>
                    <a:lumOff val="40000"/>
                  </a:schemeClr>
                </a:solidFill>
              </a:rPr>
              <a:t> seeking literature, subscriptions to </a:t>
            </a:r>
            <a:r>
              <a:rPr lang="en-US" sz="1150" dirty="0" err="1" smtClean="0">
                <a:solidFill>
                  <a:schemeClr val="accent4">
                    <a:lumMod val="60000"/>
                    <a:lumOff val="40000"/>
                  </a:schemeClr>
                </a:solidFill>
              </a:rPr>
              <a:t>zwthcp</a:t>
            </a:r>
            <a:r>
              <a:rPr lang="en-US" sz="1150" dirty="0" smtClean="0">
                <a:solidFill>
                  <a:schemeClr val="accent4">
                    <a:lumMod val="60000"/>
                    <a:lumOff val="40000"/>
                  </a:schemeClr>
                </a:solidFill>
              </a:rPr>
              <a:t>, and often requests for a visit from CHARLES or one of his associates.  Charles, </a:t>
            </a:r>
            <a:r>
              <a:rPr lang="en-US" sz="1150" dirty="0" err="1" smtClean="0">
                <a:solidFill>
                  <a:schemeClr val="accent4">
                    <a:lumMod val="60000"/>
                    <a:lumOff val="40000"/>
                  </a:schemeClr>
                </a:solidFill>
              </a:rPr>
              <a:t>maria</a:t>
            </a:r>
            <a:r>
              <a:rPr lang="en-US" sz="1150" dirty="0" smtClean="0">
                <a:solidFill>
                  <a:schemeClr val="accent4">
                    <a:lumMod val="60000"/>
                    <a:lumOff val="40000"/>
                  </a:schemeClr>
                </a:solidFill>
              </a:rPr>
              <a:t>, and those who work in the main office take all this as a sure sign that their work is being blessed.  The old, old story is making its way around the entire planet.  DONATIONS ARE coming in from everywhere, yet </a:t>
            </a:r>
            <a:r>
              <a:rPr lang="en-US" sz="1150" dirty="0" err="1" smtClean="0">
                <a:solidFill>
                  <a:schemeClr val="accent4">
                    <a:lumMod val="60000"/>
                    <a:lumOff val="40000"/>
                  </a:schemeClr>
                </a:solidFill>
              </a:rPr>
              <a:t>charles</a:t>
            </a:r>
            <a:r>
              <a:rPr lang="en-US" sz="1150" dirty="0" smtClean="0">
                <a:solidFill>
                  <a:schemeClr val="accent4">
                    <a:lumMod val="60000"/>
                    <a:lumOff val="40000"/>
                  </a:schemeClr>
                </a:solidFill>
              </a:rPr>
              <a:t> has not asked for a single penny in donations.</a:t>
            </a:r>
            <a:endParaRPr lang="en-US" sz="1150" dirty="0">
              <a:solidFill>
                <a:schemeClr val="accent4">
                  <a:lumMod val="60000"/>
                  <a:lumOff val="40000"/>
                </a:schemeClr>
              </a:solidFill>
            </a:endParaRPr>
          </a:p>
        </p:txBody>
      </p:sp>
    </p:spTree>
    <p:extLst>
      <p:ext uri="{BB962C8B-B14F-4D97-AF65-F5344CB8AC3E}">
        <p14:creationId xmlns:p14="http://schemas.microsoft.com/office/powerpoint/2010/main" val="52854677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91" t="2575" r="1810" b="4684"/>
          <a:stretch/>
        </p:blipFill>
        <p:spPr>
          <a:xfrm>
            <a:off x="1580445" y="1117949"/>
            <a:ext cx="6140218" cy="4554718"/>
          </a:xfrm>
          <a:prstGeom prst="roundRect">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514" y="1117949"/>
            <a:ext cx="5868928" cy="4401696"/>
          </a:xfrm>
          <a:prstGeom prst="roundRect">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4608" t="5268" r="10138" b="2395"/>
          <a:stretch/>
        </p:blipFill>
        <p:spPr>
          <a:xfrm>
            <a:off x="3231584" y="1105620"/>
            <a:ext cx="2683513" cy="4554718"/>
          </a:xfrm>
          <a:prstGeom prst="roundRect">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8370363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40000"/>
                    <a:lumOff val="60000"/>
                  </a:schemeClr>
                </a:solidFill>
              </a:rPr>
              <a:t>Who was rose</a:t>
            </a:r>
            <a:endParaRPr lang="en-US" dirty="0">
              <a:solidFill>
                <a:schemeClr val="accent4">
                  <a:lumMod val="40000"/>
                  <a:lumOff val="60000"/>
                </a:schemeClr>
              </a:solidFill>
            </a:endParaRPr>
          </a:p>
        </p:txBody>
      </p:sp>
      <p:sp>
        <p:nvSpPr>
          <p:cNvPr id="3" name="Content Placeholder 2"/>
          <p:cNvSpPr>
            <a:spLocks noGrp="1"/>
          </p:cNvSpPr>
          <p:nvPr>
            <p:ph idx="1"/>
          </p:nvPr>
        </p:nvSpPr>
        <p:spPr/>
        <p:txBody>
          <a:bodyPr>
            <a:normAutofit/>
          </a:bodyPr>
          <a:lstStyle/>
          <a:p>
            <a:pPr indent="0" algn="ctr">
              <a:buNone/>
            </a:pPr>
            <a:r>
              <a:rPr lang="en-US" sz="8800" dirty="0" smtClean="0">
                <a:solidFill>
                  <a:srgbClr val="F9D59B"/>
                </a:solidFill>
              </a:rPr>
              <a:t>?</a:t>
            </a:r>
            <a:endParaRPr lang="en-US" sz="8800" dirty="0">
              <a:solidFill>
                <a:srgbClr val="F9D59B"/>
              </a:solidFill>
            </a:endParaRPr>
          </a:p>
        </p:txBody>
      </p:sp>
    </p:spTree>
    <p:extLst>
      <p:ext uri="{BB962C8B-B14F-4D97-AF65-F5344CB8AC3E}">
        <p14:creationId xmlns:p14="http://schemas.microsoft.com/office/powerpoint/2010/main" val="374770791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41" t="2514" b="4524"/>
          <a:stretch/>
        </p:blipFill>
        <p:spPr>
          <a:xfrm>
            <a:off x="2803009" y="1091846"/>
            <a:ext cx="3445531" cy="4620143"/>
          </a:xfrm>
          <a:prstGeom prst="round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383" t="2610" r="1822" b="2665"/>
          <a:stretch/>
        </p:blipFill>
        <p:spPr>
          <a:xfrm>
            <a:off x="1677066" y="1169636"/>
            <a:ext cx="5785557" cy="4219222"/>
          </a:xfrm>
          <a:prstGeom prst="round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42" t="3330" r="2147" b="3064"/>
          <a:stretch/>
        </p:blipFill>
        <p:spPr>
          <a:xfrm>
            <a:off x="1579385" y="1256179"/>
            <a:ext cx="6018477" cy="4258536"/>
          </a:xfrm>
          <a:prstGeom prst="roundRect">
            <a:avLst/>
          </a:prstGeom>
        </p:spPr>
      </p:pic>
      <p:grpSp>
        <p:nvGrpSpPr>
          <p:cNvPr id="5" name="Gruppe 107"/>
          <p:cNvGrpSpPr>
            <a:grpSpLocks/>
          </p:cNvGrpSpPr>
          <p:nvPr/>
        </p:nvGrpSpPr>
        <p:grpSpPr bwMode="auto">
          <a:xfrm>
            <a:off x="1047540" y="3024930"/>
            <a:ext cx="7144583" cy="457200"/>
            <a:chOff x="1700235" y="3461036"/>
            <a:chExt cx="7127982" cy="457200"/>
          </a:xfrm>
        </p:grpSpPr>
        <p:sp>
          <p:nvSpPr>
            <p:cNvPr id="6"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7" name="Gruppe 62"/>
            <p:cNvGrpSpPr>
              <a:grpSpLocks/>
            </p:cNvGrpSpPr>
            <p:nvPr/>
          </p:nvGrpSpPr>
          <p:grpSpPr bwMode="auto">
            <a:xfrm>
              <a:off x="1700235" y="3461036"/>
              <a:ext cx="5687430" cy="457200"/>
              <a:chOff x="1700235" y="3462341"/>
              <a:chExt cx="5687430" cy="457200"/>
            </a:xfrm>
          </p:grpSpPr>
          <p:grpSp>
            <p:nvGrpSpPr>
              <p:cNvPr id="11" name="Gruppe 75"/>
              <p:cNvGrpSpPr>
                <a:grpSpLocks/>
              </p:cNvGrpSpPr>
              <p:nvPr/>
            </p:nvGrpSpPr>
            <p:grpSpPr bwMode="auto">
              <a:xfrm>
                <a:off x="1700235" y="3462341"/>
                <a:ext cx="5662698" cy="457200"/>
                <a:chOff x="1985299" y="2949958"/>
                <a:chExt cx="6843028" cy="457921"/>
              </a:xfrm>
            </p:grpSpPr>
            <p:sp>
              <p:nvSpPr>
                <p:cNvPr id="16"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7"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solidFill>
                      <a:schemeClr val="accent4">
                        <a:lumMod val="60000"/>
                        <a:lumOff val="40000"/>
                      </a:schemeClr>
                    </a:solidFill>
                    <a:latin typeface="Calibri" pitchFamily="-111" charset="0"/>
                  </a:endParaRPr>
                </a:p>
              </p:txBody>
            </p:sp>
            <p:sp>
              <p:nvSpPr>
                <p:cNvPr id="18"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solidFill>
                      <a:schemeClr val="accent4">
                        <a:lumMod val="60000"/>
                        <a:lumOff val="40000"/>
                      </a:schemeClr>
                    </a:solidFill>
                    <a:latin typeface="Calibri" pitchFamily="-111" charset="0"/>
                  </a:endParaRPr>
                </a:p>
              </p:txBody>
            </p:sp>
            <p:sp>
              <p:nvSpPr>
                <p:cNvPr id="19"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2"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1887</a:t>
                </a:r>
                <a:endParaRPr lang="en-US" noProof="1">
                  <a:solidFill>
                    <a:srgbClr val="000000"/>
                  </a:solidFill>
                  <a:latin typeface="Lucida Calligraphy"/>
                </a:endParaRPr>
              </a:p>
            </p:txBody>
          </p:sp>
          <p:sp>
            <p:nvSpPr>
              <p:cNvPr id="13"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1888</a:t>
                </a:r>
                <a:endParaRPr lang="en-US" noProof="1">
                  <a:solidFill>
                    <a:srgbClr val="000000"/>
                  </a:solidFill>
                  <a:latin typeface="Lucida Calligraphy"/>
                </a:endParaRPr>
              </a:p>
            </p:txBody>
          </p:sp>
          <p:sp>
            <p:nvSpPr>
              <p:cNvPr id="14"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1889</a:t>
                </a:r>
                <a:endParaRPr lang="en-US" noProof="1">
                  <a:solidFill>
                    <a:srgbClr val="000000"/>
                  </a:solidFill>
                  <a:latin typeface="Lucida Calligraphy"/>
                </a:endParaRPr>
              </a:p>
            </p:txBody>
          </p:sp>
          <p:sp>
            <p:nvSpPr>
              <p:cNvPr id="15"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1890</a:t>
                </a:r>
                <a:endParaRPr lang="en-US" noProof="1">
                  <a:solidFill>
                    <a:srgbClr val="000000"/>
                  </a:solidFill>
                  <a:latin typeface="Lucida Calligraphy"/>
                </a:endParaRPr>
              </a:p>
            </p:txBody>
          </p:sp>
        </p:grpSp>
        <p:sp>
          <p:nvSpPr>
            <p:cNvPr id="8"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1891</a:t>
              </a:r>
              <a:endParaRPr lang="en-US" noProof="1">
                <a:solidFill>
                  <a:srgbClr val="000000"/>
                </a:solidFill>
                <a:latin typeface="Lucida Calligraphy"/>
              </a:endParaRPr>
            </a:p>
          </p:txBody>
        </p:sp>
      </p:grpSp>
      <p:pic>
        <p:nvPicPr>
          <p:cNvPr id="2" name="Picture 1" descr="G19 - 1907, August - Bible House Family.jpg"/>
          <p:cNvPicPr>
            <a:picLocks noChangeAspect="1"/>
          </p:cNvPicPr>
          <p:nvPr/>
        </p:nvPicPr>
        <p:blipFill rotWithShape="1">
          <a:blip r:embed="rId6">
            <a:extLst>
              <a:ext uri="{28A0092B-C50C-407E-A947-70E740481C1C}">
                <a14:useLocalDpi xmlns:a14="http://schemas.microsoft.com/office/drawing/2010/main" val="0"/>
              </a:ext>
            </a:extLst>
          </a:blip>
          <a:srcRect l="2979" t="2597" r="2467" b="3148"/>
          <a:stretch/>
        </p:blipFill>
        <p:spPr>
          <a:xfrm>
            <a:off x="1301634" y="1091846"/>
            <a:ext cx="6552374" cy="4398362"/>
          </a:xfrm>
          <a:prstGeom prst="roundRect">
            <a:avLst/>
          </a:prstGeom>
        </p:spPr>
      </p:pic>
      <p:pic>
        <p:nvPicPr>
          <p:cNvPr id="4" name="Picture 3" descr="CTR In Allegheny Office scanned from 5x7 transparency - Black and White - Retouched.tif"/>
          <p:cNvPicPr>
            <a:picLocks noChangeAspect="1"/>
          </p:cNvPicPr>
          <p:nvPr/>
        </p:nvPicPr>
        <p:blipFill rotWithShape="1">
          <a:blip r:embed="rId7">
            <a:extLst>
              <a:ext uri="{28A0092B-C50C-407E-A947-70E740481C1C}">
                <a14:useLocalDpi xmlns:a14="http://schemas.microsoft.com/office/drawing/2010/main" val="0"/>
              </a:ext>
            </a:extLst>
          </a:blip>
          <a:srcRect l="1253" t="1798" r="1967" b="2382"/>
          <a:stretch/>
        </p:blipFill>
        <p:spPr>
          <a:xfrm>
            <a:off x="1390088" y="1191888"/>
            <a:ext cx="6438871" cy="4435952"/>
          </a:xfrm>
          <a:prstGeom prst="roundRect">
            <a:avLst/>
          </a:prstGeom>
        </p:spPr>
      </p:pic>
      <p:pic>
        <p:nvPicPr>
          <p:cNvPr id="20" name="Picture 19" descr="BIBLE HOUSE NOW.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880" y="1146983"/>
            <a:ext cx="7078263" cy="4493158"/>
          </a:xfrm>
          <a:prstGeom prst="roundRect">
            <a:avLst/>
          </a:prstGeom>
        </p:spPr>
      </p:pic>
    </p:spTree>
    <p:extLst>
      <p:ext uri="{BB962C8B-B14F-4D97-AF65-F5344CB8AC3E}">
        <p14:creationId xmlns:p14="http://schemas.microsoft.com/office/powerpoint/2010/main" val="118138475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121" y="1695890"/>
            <a:ext cx="2225935" cy="3375595"/>
          </a:xfrm>
          <a:prstGeom prst="roundRect">
            <a:avLst/>
          </a:prstGeom>
        </p:spPr>
      </p:pic>
      <p:grpSp>
        <p:nvGrpSpPr>
          <p:cNvPr id="5" name="Gruppe 107"/>
          <p:cNvGrpSpPr>
            <a:grpSpLocks/>
          </p:cNvGrpSpPr>
          <p:nvPr/>
        </p:nvGrpSpPr>
        <p:grpSpPr bwMode="auto">
          <a:xfrm>
            <a:off x="1047540" y="3024930"/>
            <a:ext cx="7144583" cy="457200"/>
            <a:chOff x="1700235" y="3461036"/>
            <a:chExt cx="7127982" cy="457200"/>
          </a:xfrm>
        </p:grpSpPr>
        <p:sp>
          <p:nvSpPr>
            <p:cNvPr id="6"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7" name="Gruppe 62"/>
            <p:cNvGrpSpPr>
              <a:grpSpLocks/>
            </p:cNvGrpSpPr>
            <p:nvPr/>
          </p:nvGrpSpPr>
          <p:grpSpPr bwMode="auto">
            <a:xfrm>
              <a:off x="1700235" y="3461036"/>
              <a:ext cx="5687430" cy="457200"/>
              <a:chOff x="1700235" y="3462341"/>
              <a:chExt cx="5687430" cy="457200"/>
            </a:xfrm>
          </p:grpSpPr>
          <p:grpSp>
            <p:nvGrpSpPr>
              <p:cNvPr id="10" name="Gruppe 75"/>
              <p:cNvGrpSpPr>
                <a:grpSpLocks/>
              </p:cNvGrpSpPr>
              <p:nvPr/>
            </p:nvGrpSpPr>
            <p:grpSpPr bwMode="auto">
              <a:xfrm>
                <a:off x="1700235" y="3462341"/>
                <a:ext cx="5662698" cy="457200"/>
                <a:chOff x="1985299" y="2949958"/>
                <a:chExt cx="6843028" cy="457921"/>
              </a:xfrm>
            </p:grpSpPr>
            <p:sp>
              <p:nvSpPr>
                <p:cNvPr id="15"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6" name="Rectangle 446"/>
                <p:cNvSpPr>
                  <a:spLocks noChangeArrowheads="1"/>
                </p:cNvSpPr>
                <p:nvPr/>
              </p:nvSpPr>
              <p:spPr bwMode="auto">
                <a:xfrm>
                  <a:off x="3694616" y="2949958"/>
                  <a:ext cx="1709319" cy="457921"/>
                </a:xfrm>
                <a:prstGeom prst="rect">
                  <a:avLst/>
                </a:prstGeom>
                <a:solidFill>
                  <a:schemeClr val="accent4">
                    <a:lumMod val="60000"/>
                    <a:lumOff val="40000"/>
                  </a:schemeClr>
                </a:solidFill>
                <a:ln w="19050">
                  <a:solidFill>
                    <a:schemeClr val="accent4">
                      <a:lumMod val="40000"/>
                      <a:lumOff val="60000"/>
                    </a:schemeClr>
                  </a:solidFill>
                  <a:round/>
                  <a:headEnd/>
                  <a:tailEnd/>
                </a:ln>
              </p:spPr>
              <p:txBody>
                <a:bodyPr anchor="ctr"/>
                <a:lstStyle/>
                <a:p>
                  <a:pPr indent="-342900" algn="ctr" defTabSz="914400"/>
                  <a:endParaRPr lang="en-US" noProof="1">
                    <a:solidFill>
                      <a:schemeClr val="accent4">
                        <a:lumMod val="60000"/>
                        <a:lumOff val="40000"/>
                      </a:schemeClr>
                    </a:solidFill>
                    <a:latin typeface="Calibri" pitchFamily="-111" charset="0"/>
                  </a:endParaRPr>
                </a:p>
              </p:txBody>
            </p:sp>
            <p:sp>
              <p:nvSpPr>
                <p:cNvPr id="17"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solidFill>
                      <a:schemeClr val="accent4">
                        <a:lumMod val="60000"/>
                        <a:lumOff val="40000"/>
                      </a:schemeClr>
                    </a:solidFill>
                    <a:latin typeface="Calibri" pitchFamily="-111" charset="0"/>
                  </a:endParaRPr>
                </a:p>
              </p:txBody>
            </p:sp>
            <p:sp>
              <p:nvSpPr>
                <p:cNvPr id="18"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1"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1887</a:t>
                </a:r>
                <a:endParaRPr lang="en-US" noProof="1">
                  <a:solidFill>
                    <a:srgbClr val="000000"/>
                  </a:solidFill>
                  <a:latin typeface="Lucida Calligraphy"/>
                </a:endParaRPr>
              </a:p>
            </p:txBody>
          </p:sp>
          <p:sp>
            <p:nvSpPr>
              <p:cNvPr id="12"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1888</a:t>
                </a:r>
                <a:endParaRPr lang="en-US" noProof="1">
                  <a:solidFill>
                    <a:srgbClr val="000000"/>
                  </a:solidFill>
                  <a:latin typeface="Lucida Calligraphy"/>
                </a:endParaRPr>
              </a:p>
            </p:txBody>
          </p:sp>
          <p:sp>
            <p:nvSpPr>
              <p:cNvPr id="13"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1889</a:t>
                </a:r>
                <a:endParaRPr lang="en-US" noProof="1">
                  <a:solidFill>
                    <a:srgbClr val="000000"/>
                  </a:solidFill>
                  <a:latin typeface="Lucida Calligraphy"/>
                </a:endParaRPr>
              </a:p>
            </p:txBody>
          </p:sp>
          <p:sp>
            <p:nvSpPr>
              <p:cNvPr id="14"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1890</a:t>
                </a:r>
                <a:endParaRPr lang="en-US" noProof="1">
                  <a:solidFill>
                    <a:srgbClr val="000000"/>
                  </a:solidFill>
                  <a:latin typeface="Lucida Calligraphy"/>
                </a:endParaRPr>
              </a:p>
            </p:txBody>
          </p:sp>
        </p:grpSp>
        <p:sp>
          <p:nvSpPr>
            <p:cNvPr id="9"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1891</a:t>
              </a:r>
              <a:endParaRPr lang="en-US" noProof="1">
                <a:solidFill>
                  <a:srgbClr val="000000"/>
                </a:solidFill>
                <a:latin typeface="Lucida Calligraphy"/>
              </a:endParaRPr>
            </a:p>
          </p:txBody>
        </p:sp>
      </p:grpSp>
    </p:spTree>
    <p:extLst>
      <p:ext uri="{BB962C8B-B14F-4D97-AF65-F5344CB8AC3E}">
        <p14:creationId xmlns:p14="http://schemas.microsoft.com/office/powerpoint/2010/main" val="298428355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385" y="1058047"/>
            <a:ext cx="7175875" cy="4687262"/>
          </a:xfrm>
        </p:spPr>
        <p:txBody>
          <a:bodyPr>
            <a:noAutofit/>
          </a:bodyPr>
          <a:lstStyle/>
          <a:p>
            <a:pPr marL="285750" indent="-285750" algn="l">
              <a:buFont typeface="Arial"/>
              <a:buChar char="•"/>
            </a:pPr>
            <a:r>
              <a:rPr lang="en-US" sz="2000" dirty="0" smtClean="0">
                <a:solidFill>
                  <a:schemeClr val="accent4">
                    <a:lumMod val="40000"/>
                    <a:lumOff val="60000"/>
                  </a:schemeClr>
                </a:solidFill>
              </a:rPr>
              <a:t>CHARLES IS A FIRM BELIEVER IN LIBERTY.   BY HIS OWN WORDS, HE SHOWS A LACK OF DESIRE TO CONTROL OTHER CHRISTIANS AND OTHER ECCLESIAS.  HE IS CONVINCED THAT IT ISN’T MORE HIERARCHY THAT WILL HELP THE CHURCH, IT IS MORE LIBERTY.  WE QUOTE, “THE REAL NEED OF THE CHURCH IS STILL MORE LIBERTY – UNTIL EACH INDIVIDUAL MEMBER SHALL STAND FREE AND INDEPENDENT OF ALL HUMAN BONDS, CREEDS, CONFESSIONS, ETC.  WITH EACH INDIVIDUAL CHRISTIAN STANDING FAST IN THE LIBERTY WHEREWITH HE WAS MADE FREE BY THE LORD…”  THIS IS FROM VOL 6 PAGE 242</a:t>
            </a:r>
            <a:endParaRPr lang="en-US" sz="2000" dirty="0">
              <a:solidFill>
                <a:schemeClr val="accent4">
                  <a:lumMod val="40000"/>
                  <a:lumOff val="60000"/>
                </a:schemeClr>
              </a:solidFill>
            </a:endParaRPr>
          </a:p>
        </p:txBody>
      </p:sp>
      <p:sp>
        <p:nvSpPr>
          <p:cNvPr id="8" name="Title 1"/>
          <p:cNvSpPr txBox="1">
            <a:spLocks/>
          </p:cNvSpPr>
          <p:nvPr/>
        </p:nvSpPr>
        <p:spPr>
          <a:xfrm>
            <a:off x="1371600" y="3451412"/>
            <a:ext cx="6400800" cy="125428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400" dirty="0">
              <a:solidFill>
                <a:schemeClr val="accent4">
                  <a:lumMod val="40000"/>
                  <a:lumOff val="60000"/>
                </a:schemeClr>
              </a:solidFill>
            </a:endParaRPr>
          </a:p>
        </p:txBody>
      </p:sp>
    </p:spTree>
    <p:extLst>
      <p:ext uri="{BB962C8B-B14F-4D97-AF65-F5344CB8AC3E}">
        <p14:creationId xmlns:p14="http://schemas.microsoft.com/office/powerpoint/2010/main" val="355056204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5155" t="3098" r="4932" b="2319"/>
          <a:stretch/>
        </p:blipFill>
        <p:spPr>
          <a:xfrm>
            <a:off x="3370240" y="1244461"/>
            <a:ext cx="2398889" cy="4461628"/>
          </a:xfrm>
          <a:prstGeom prst="roundRect">
            <a:avLst/>
          </a:prstGeom>
        </p:spPr>
      </p:pic>
      <p:sp>
        <p:nvSpPr>
          <p:cNvPr id="5" name="Title 1"/>
          <p:cNvSpPr txBox="1">
            <a:spLocks/>
          </p:cNvSpPr>
          <p:nvPr/>
        </p:nvSpPr>
        <p:spPr>
          <a:xfrm>
            <a:off x="1060353" y="2134283"/>
            <a:ext cx="7003259" cy="1824006"/>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4">
                    <a:lumMod val="60000"/>
                    <a:lumOff val="40000"/>
                  </a:schemeClr>
                </a:solidFill>
              </a:rPr>
              <a:t>MATTHEW 10:36 A MAN’S FOES SHALL BE THEY OF HIS OWN HOUSHOLD</a:t>
            </a:r>
            <a:endParaRPr lang="en-US" dirty="0">
              <a:solidFill>
                <a:schemeClr val="accent4">
                  <a:lumMod val="60000"/>
                  <a:lumOff val="40000"/>
                </a:schemeClr>
              </a:solidFill>
            </a:endParaRPr>
          </a:p>
        </p:txBody>
      </p:sp>
      <p:sp>
        <p:nvSpPr>
          <p:cNvPr id="9" name="Title 1"/>
          <p:cNvSpPr txBox="1">
            <a:spLocks/>
          </p:cNvSpPr>
          <p:nvPr/>
        </p:nvSpPr>
        <p:spPr>
          <a:xfrm>
            <a:off x="941296" y="2152433"/>
            <a:ext cx="7003259" cy="1824006"/>
          </a:xfrm>
          <a:prstGeom prst="rect">
            <a:avLst/>
          </a:prstGeom>
        </p:spPr>
        <p:txBody>
          <a:bodyPr vert="horz" lIns="91440" tIns="45720" rIns="91440" bIns="45720" rtlCol="0" anchor="b" anchorCtr="0">
            <a:normAutofit fontScale="92500" lnSpcReduction="200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4">
                    <a:lumMod val="60000"/>
                    <a:lumOff val="40000"/>
                  </a:schemeClr>
                </a:solidFill>
              </a:rPr>
              <a:t>ACTS 14:22 WE MUST THROUGH MUCH TRIBULATION ENTER INTO THE KINGDOM OF GOD</a:t>
            </a:r>
            <a:endParaRPr lang="en-US" dirty="0">
              <a:solidFill>
                <a:schemeClr val="accent4">
                  <a:lumMod val="60000"/>
                  <a:lumOff val="40000"/>
                </a:schemeClr>
              </a:solidFill>
            </a:endParaRPr>
          </a:p>
        </p:txBody>
      </p:sp>
      <p:grpSp>
        <p:nvGrpSpPr>
          <p:cNvPr id="3" name="Group 2"/>
          <p:cNvGrpSpPr/>
          <p:nvPr/>
        </p:nvGrpSpPr>
        <p:grpSpPr>
          <a:xfrm>
            <a:off x="1146852" y="1133500"/>
            <a:ext cx="6797703" cy="4461628"/>
            <a:chOff x="1146852" y="1244461"/>
            <a:chExt cx="6797703" cy="4461628"/>
          </a:xfrm>
        </p:grpSpPr>
        <p:pic>
          <p:nvPicPr>
            <p:cNvPr id="2" name="Picture 1" descr="maria.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852" y="1408612"/>
              <a:ext cx="3407041" cy="3948673"/>
            </a:xfrm>
            <a:prstGeom prst="roundRect">
              <a:avLst/>
            </a:prstGeom>
          </p:spPr>
        </p:pic>
        <p:pic>
          <p:nvPicPr>
            <p:cNvPr id="7"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5155" t="3098" r="4932" b="2319"/>
            <a:stretch/>
          </p:blipFill>
          <p:spPr>
            <a:xfrm>
              <a:off x="5545666" y="1244461"/>
              <a:ext cx="2398889" cy="4461628"/>
            </a:xfrm>
            <a:prstGeom prst="roundRect">
              <a:avLst/>
            </a:prstGeom>
          </p:spPr>
        </p:pic>
      </p:grpSp>
      <p:sp>
        <p:nvSpPr>
          <p:cNvPr id="4" name="TextBox 3"/>
          <p:cNvSpPr txBox="1"/>
          <p:nvPr/>
        </p:nvSpPr>
        <p:spPr>
          <a:xfrm>
            <a:off x="1175654" y="1322309"/>
            <a:ext cx="6801648" cy="3693319"/>
          </a:xfrm>
          <a:prstGeom prst="rect">
            <a:avLst/>
          </a:prstGeom>
          <a:noFill/>
        </p:spPr>
        <p:txBody>
          <a:bodyPr wrap="square" rtlCol="0">
            <a:spAutoFit/>
          </a:bodyPr>
          <a:lstStyle/>
          <a:p>
            <a:r>
              <a:rPr lang="en-US" b="1" dirty="0">
                <a:solidFill>
                  <a:srgbClr val="F6C16A"/>
                </a:solidFill>
              </a:rPr>
              <a:t>Matthew 24:48: </a:t>
            </a:r>
            <a:r>
              <a:rPr lang="en-US" dirty="0">
                <a:solidFill>
                  <a:srgbClr val="F6C16A"/>
                </a:solidFill>
              </a:rPr>
              <a:t>But if the man, being a bad servant, should say in his heart, `My master is a long time in coming</a:t>
            </a:r>
            <a:r>
              <a:rPr lang="en-US" dirty="0" smtClean="0">
                <a:solidFill>
                  <a:srgbClr val="F6C16A"/>
                </a:solidFill>
              </a:rPr>
              <a:t>,’</a:t>
            </a:r>
          </a:p>
          <a:p>
            <a:endParaRPr lang="en-US" dirty="0">
              <a:solidFill>
                <a:srgbClr val="F6C16A"/>
              </a:solidFill>
            </a:endParaRPr>
          </a:p>
          <a:p>
            <a:r>
              <a:rPr lang="en-US" b="1" dirty="0">
                <a:solidFill>
                  <a:srgbClr val="F6C16A"/>
                </a:solidFill>
              </a:rPr>
              <a:t>Matthew 24:49: </a:t>
            </a:r>
            <a:r>
              <a:rPr lang="en-US" dirty="0">
                <a:solidFill>
                  <a:srgbClr val="F6C16A"/>
                </a:solidFill>
              </a:rPr>
              <a:t>and should begin to beat his fellow servants, while he eats and drinks with drunkards</a:t>
            </a:r>
            <a:r>
              <a:rPr lang="en-US" dirty="0" smtClean="0">
                <a:solidFill>
                  <a:srgbClr val="F6C16A"/>
                </a:solidFill>
              </a:rPr>
              <a:t>;</a:t>
            </a:r>
          </a:p>
          <a:p>
            <a:endParaRPr lang="en-US" dirty="0">
              <a:solidFill>
                <a:srgbClr val="F6C16A"/>
              </a:solidFill>
            </a:endParaRPr>
          </a:p>
          <a:p>
            <a:r>
              <a:rPr lang="en-US" b="1" dirty="0">
                <a:solidFill>
                  <a:srgbClr val="F6C16A"/>
                </a:solidFill>
              </a:rPr>
              <a:t>Matthew 24:</a:t>
            </a:r>
            <a:r>
              <a:rPr lang="en-US" b="1" dirty="0" smtClean="0">
                <a:solidFill>
                  <a:srgbClr val="F6C16A"/>
                </a:solidFill>
              </a:rPr>
              <a:t>50 </a:t>
            </a:r>
            <a:r>
              <a:rPr lang="en-US" dirty="0">
                <a:solidFill>
                  <a:srgbClr val="F6C16A"/>
                </a:solidFill>
              </a:rPr>
              <a:t>the master of that servant will arrive on a day when he is not expecting him and at an hour of which he has not been </a:t>
            </a:r>
            <a:r>
              <a:rPr lang="en-US" dirty="0" smtClean="0">
                <a:solidFill>
                  <a:srgbClr val="F6C16A"/>
                </a:solidFill>
              </a:rPr>
              <a:t>informed;</a:t>
            </a:r>
          </a:p>
          <a:p>
            <a:endParaRPr lang="en-US" dirty="0">
              <a:solidFill>
                <a:srgbClr val="F6C16A"/>
              </a:solidFill>
            </a:endParaRPr>
          </a:p>
          <a:p>
            <a:r>
              <a:rPr lang="en-US" b="1" dirty="0">
                <a:solidFill>
                  <a:srgbClr val="F6C16A"/>
                </a:solidFill>
              </a:rPr>
              <a:t>Matthew 24:51: </a:t>
            </a:r>
            <a:r>
              <a:rPr lang="en-US" dirty="0">
                <a:solidFill>
                  <a:srgbClr val="F6C16A"/>
                </a:solidFill>
              </a:rPr>
              <a:t>he will treat him with the utmost severity and assign him a place among the hypocrites: there will be the weeping and the gnashing of teeth.</a:t>
            </a:r>
          </a:p>
        </p:txBody>
      </p:sp>
      <p:grpSp>
        <p:nvGrpSpPr>
          <p:cNvPr id="10" name="Gruppe 107"/>
          <p:cNvGrpSpPr>
            <a:grpSpLocks/>
          </p:cNvGrpSpPr>
          <p:nvPr/>
        </p:nvGrpSpPr>
        <p:grpSpPr bwMode="auto">
          <a:xfrm>
            <a:off x="1006393" y="2856568"/>
            <a:ext cx="7144583" cy="457200"/>
            <a:chOff x="1700235" y="3461036"/>
            <a:chExt cx="7127982" cy="457200"/>
          </a:xfrm>
        </p:grpSpPr>
        <p:sp>
          <p:nvSpPr>
            <p:cNvPr id="11"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12" name="Gruppe 62"/>
            <p:cNvGrpSpPr>
              <a:grpSpLocks/>
            </p:cNvGrpSpPr>
            <p:nvPr/>
          </p:nvGrpSpPr>
          <p:grpSpPr bwMode="auto">
            <a:xfrm>
              <a:off x="1700235" y="3461036"/>
              <a:ext cx="5687430" cy="457200"/>
              <a:chOff x="1700235" y="3462341"/>
              <a:chExt cx="5687430" cy="457200"/>
            </a:xfrm>
          </p:grpSpPr>
          <p:grpSp>
            <p:nvGrpSpPr>
              <p:cNvPr id="14" name="Gruppe 75"/>
              <p:cNvGrpSpPr>
                <a:grpSpLocks/>
              </p:cNvGrpSpPr>
              <p:nvPr/>
            </p:nvGrpSpPr>
            <p:grpSpPr bwMode="auto">
              <a:xfrm>
                <a:off x="1700235" y="3462341"/>
                <a:ext cx="5662698" cy="457200"/>
                <a:chOff x="1985299" y="2949958"/>
                <a:chExt cx="6843028" cy="457921"/>
              </a:xfrm>
            </p:grpSpPr>
            <p:sp>
              <p:nvSpPr>
                <p:cNvPr id="19"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20"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solidFill>
                      <a:schemeClr val="accent4">
                        <a:lumMod val="40000"/>
                        <a:lumOff val="60000"/>
                      </a:schemeClr>
                    </a:solidFill>
                    <a:latin typeface="Calibri" pitchFamily="-111" charset="0"/>
                  </a:endParaRPr>
                </a:p>
              </p:txBody>
            </p:sp>
            <p:sp>
              <p:nvSpPr>
                <p:cNvPr id="21"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solidFill>
                      <a:schemeClr val="accent4">
                        <a:lumMod val="60000"/>
                        <a:lumOff val="40000"/>
                      </a:schemeClr>
                    </a:solidFill>
                    <a:latin typeface="Calibri" pitchFamily="-111" charset="0"/>
                  </a:endParaRPr>
                </a:p>
              </p:txBody>
            </p:sp>
            <p:sp>
              <p:nvSpPr>
                <p:cNvPr id="22"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5"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1889</a:t>
                </a:r>
                <a:endParaRPr lang="en-US" noProof="1">
                  <a:solidFill>
                    <a:srgbClr val="000000"/>
                  </a:solidFill>
                  <a:latin typeface="Lucida Calligraphy"/>
                </a:endParaRPr>
              </a:p>
            </p:txBody>
          </p:sp>
          <p:sp>
            <p:nvSpPr>
              <p:cNvPr id="16" name="Rectangle 446"/>
              <p:cNvSpPr>
                <a:spLocks noChangeArrowheads="1"/>
              </p:cNvSpPr>
              <p:nvPr/>
            </p:nvSpPr>
            <p:spPr bwMode="auto">
              <a:xfrm>
                <a:off x="3131098" y="3530935"/>
                <a:ext cx="1414484" cy="300038"/>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r>
                  <a:rPr lang="en-US" noProof="1" smtClean="0">
                    <a:solidFill>
                      <a:srgbClr val="000000"/>
                    </a:solidFill>
                    <a:latin typeface="Lucida Calligraphy"/>
                  </a:rPr>
                  <a:t>1890</a:t>
                </a:r>
                <a:endParaRPr lang="en-US" noProof="1">
                  <a:solidFill>
                    <a:srgbClr val="000000"/>
                  </a:solidFill>
                  <a:latin typeface="Lucida Calligraphy"/>
                </a:endParaRPr>
              </a:p>
            </p:txBody>
          </p:sp>
          <p:sp>
            <p:nvSpPr>
              <p:cNvPr id="17"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1891</a:t>
                </a:r>
                <a:endParaRPr lang="en-US" noProof="1">
                  <a:solidFill>
                    <a:srgbClr val="000000"/>
                  </a:solidFill>
                  <a:latin typeface="Lucida Calligraphy"/>
                </a:endParaRPr>
              </a:p>
            </p:txBody>
          </p:sp>
          <p:sp>
            <p:nvSpPr>
              <p:cNvPr id="18"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1892</a:t>
                </a:r>
                <a:endParaRPr lang="en-US" noProof="1">
                  <a:solidFill>
                    <a:srgbClr val="000000"/>
                  </a:solidFill>
                  <a:latin typeface="Lucida Calligraphy"/>
                </a:endParaRPr>
              </a:p>
            </p:txBody>
          </p:sp>
        </p:grpSp>
        <p:sp>
          <p:nvSpPr>
            <p:cNvPr id="13"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1893</a:t>
              </a:r>
              <a:endParaRPr lang="en-US" noProof="1">
                <a:solidFill>
                  <a:srgbClr val="000000"/>
                </a:solidFill>
                <a:latin typeface="Lucida Calligraphy"/>
              </a:endParaRPr>
            </a:p>
          </p:txBody>
        </p:sp>
      </p:gr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909" t="1267" b="3615"/>
          <a:stretch/>
        </p:blipFill>
        <p:spPr>
          <a:xfrm>
            <a:off x="2920210" y="1346967"/>
            <a:ext cx="3292025" cy="3991485"/>
          </a:xfrm>
          <a:prstGeom prst="roundRect">
            <a:avLst/>
          </a:prstGeom>
        </p:spPr>
      </p:pic>
    </p:spTree>
    <p:extLst>
      <p:ext uri="{BB962C8B-B14F-4D97-AF65-F5344CB8AC3E}">
        <p14:creationId xmlns:p14="http://schemas.microsoft.com/office/powerpoint/2010/main" val="216122973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3451412"/>
            <a:ext cx="6400800" cy="125428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400" dirty="0">
              <a:solidFill>
                <a:schemeClr val="accent4">
                  <a:lumMod val="40000"/>
                  <a:lumOff val="6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121" y="1878586"/>
            <a:ext cx="2225935" cy="3010202"/>
          </a:xfrm>
          <a:prstGeom prst="roundRect">
            <a:avLst/>
          </a:prstGeom>
        </p:spPr>
      </p:pic>
      <p:grpSp>
        <p:nvGrpSpPr>
          <p:cNvPr id="5" name="Gruppe 107"/>
          <p:cNvGrpSpPr>
            <a:grpSpLocks/>
          </p:cNvGrpSpPr>
          <p:nvPr/>
        </p:nvGrpSpPr>
        <p:grpSpPr bwMode="auto">
          <a:xfrm>
            <a:off x="1047540" y="3024930"/>
            <a:ext cx="7144583" cy="457200"/>
            <a:chOff x="1700235" y="3461036"/>
            <a:chExt cx="7127982" cy="457200"/>
          </a:xfrm>
        </p:grpSpPr>
        <p:sp>
          <p:nvSpPr>
            <p:cNvPr id="6"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7" name="Gruppe 62"/>
            <p:cNvGrpSpPr>
              <a:grpSpLocks/>
            </p:cNvGrpSpPr>
            <p:nvPr/>
          </p:nvGrpSpPr>
          <p:grpSpPr bwMode="auto">
            <a:xfrm>
              <a:off x="1700235" y="3461036"/>
              <a:ext cx="5687430" cy="457200"/>
              <a:chOff x="1700235" y="3462341"/>
              <a:chExt cx="5687430" cy="457200"/>
            </a:xfrm>
          </p:grpSpPr>
          <p:grpSp>
            <p:nvGrpSpPr>
              <p:cNvPr id="10" name="Gruppe 75"/>
              <p:cNvGrpSpPr>
                <a:grpSpLocks/>
              </p:cNvGrpSpPr>
              <p:nvPr/>
            </p:nvGrpSpPr>
            <p:grpSpPr bwMode="auto">
              <a:xfrm>
                <a:off x="1700235" y="3462341"/>
                <a:ext cx="5662698" cy="457200"/>
                <a:chOff x="1985299" y="2949958"/>
                <a:chExt cx="6843028" cy="457921"/>
              </a:xfrm>
            </p:grpSpPr>
            <p:sp>
              <p:nvSpPr>
                <p:cNvPr id="15"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6"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solidFill>
                      <a:schemeClr val="accent4">
                        <a:lumMod val="40000"/>
                        <a:lumOff val="60000"/>
                      </a:schemeClr>
                    </a:solidFill>
                    <a:latin typeface="Calibri" pitchFamily="-111" charset="0"/>
                  </a:endParaRPr>
                </a:p>
              </p:txBody>
            </p:sp>
            <p:sp>
              <p:nvSpPr>
                <p:cNvPr id="17"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solidFill>
                      <a:schemeClr val="accent4">
                        <a:lumMod val="60000"/>
                        <a:lumOff val="40000"/>
                      </a:schemeClr>
                    </a:solidFill>
                    <a:latin typeface="Calibri" pitchFamily="-111" charset="0"/>
                  </a:endParaRPr>
                </a:p>
              </p:txBody>
            </p:sp>
            <p:sp>
              <p:nvSpPr>
                <p:cNvPr id="18"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1"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1895</a:t>
                </a:r>
                <a:endParaRPr lang="en-US" noProof="1">
                  <a:solidFill>
                    <a:srgbClr val="000000"/>
                  </a:solidFill>
                  <a:latin typeface="Lucida Calligraphy"/>
                </a:endParaRPr>
              </a:p>
            </p:txBody>
          </p:sp>
          <p:sp>
            <p:nvSpPr>
              <p:cNvPr id="12"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1896</a:t>
                </a:r>
                <a:endParaRPr lang="en-US" noProof="1">
                  <a:solidFill>
                    <a:srgbClr val="000000"/>
                  </a:solidFill>
                  <a:latin typeface="Lucida Calligraphy"/>
                </a:endParaRPr>
              </a:p>
            </p:txBody>
          </p:sp>
          <p:sp>
            <p:nvSpPr>
              <p:cNvPr id="13"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1897</a:t>
                </a:r>
                <a:endParaRPr lang="en-US" noProof="1">
                  <a:solidFill>
                    <a:srgbClr val="000000"/>
                  </a:solidFill>
                  <a:latin typeface="Lucida Calligraphy"/>
                </a:endParaRPr>
              </a:p>
            </p:txBody>
          </p:sp>
          <p:sp>
            <p:nvSpPr>
              <p:cNvPr id="14"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1898</a:t>
                </a:r>
                <a:endParaRPr lang="en-US" noProof="1">
                  <a:solidFill>
                    <a:srgbClr val="000000"/>
                  </a:solidFill>
                  <a:latin typeface="Lucida Calligraphy"/>
                </a:endParaRPr>
              </a:p>
            </p:txBody>
          </p:sp>
        </p:grpSp>
        <p:sp>
          <p:nvSpPr>
            <p:cNvPr id="9"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1899</a:t>
              </a:r>
              <a:endParaRPr lang="en-US" noProof="1">
                <a:solidFill>
                  <a:srgbClr val="000000"/>
                </a:solidFill>
                <a:latin typeface="Lucida Calligraphy"/>
              </a:endParaRPr>
            </a:p>
          </p:txBody>
        </p:sp>
      </p:grpSp>
    </p:spTree>
    <p:extLst>
      <p:ext uri="{BB962C8B-B14F-4D97-AF65-F5344CB8AC3E}">
        <p14:creationId xmlns:p14="http://schemas.microsoft.com/office/powerpoint/2010/main" val="344364032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3451412"/>
            <a:ext cx="6400800" cy="125428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400" dirty="0">
              <a:solidFill>
                <a:schemeClr val="accent4">
                  <a:lumMod val="40000"/>
                  <a:lumOff val="60000"/>
                </a:schemeClr>
              </a:solidFill>
            </a:endParaRPr>
          </a:p>
        </p:txBody>
      </p:sp>
      <p:grpSp>
        <p:nvGrpSpPr>
          <p:cNvPr id="5" name="Gruppe 107"/>
          <p:cNvGrpSpPr>
            <a:grpSpLocks/>
          </p:cNvGrpSpPr>
          <p:nvPr/>
        </p:nvGrpSpPr>
        <p:grpSpPr bwMode="auto">
          <a:xfrm>
            <a:off x="1047540" y="3024930"/>
            <a:ext cx="7144583" cy="457200"/>
            <a:chOff x="1700235" y="3461036"/>
            <a:chExt cx="7127982" cy="457200"/>
          </a:xfrm>
        </p:grpSpPr>
        <p:sp>
          <p:nvSpPr>
            <p:cNvPr id="6"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7" name="Gruppe 62"/>
            <p:cNvGrpSpPr>
              <a:grpSpLocks/>
            </p:cNvGrpSpPr>
            <p:nvPr/>
          </p:nvGrpSpPr>
          <p:grpSpPr bwMode="auto">
            <a:xfrm>
              <a:off x="1700235" y="3461036"/>
              <a:ext cx="5687430" cy="457200"/>
              <a:chOff x="1700235" y="3462341"/>
              <a:chExt cx="5687430" cy="457200"/>
            </a:xfrm>
          </p:grpSpPr>
          <p:grpSp>
            <p:nvGrpSpPr>
              <p:cNvPr id="10" name="Gruppe 75"/>
              <p:cNvGrpSpPr>
                <a:grpSpLocks/>
              </p:cNvGrpSpPr>
              <p:nvPr/>
            </p:nvGrpSpPr>
            <p:grpSpPr bwMode="auto">
              <a:xfrm>
                <a:off x="1700235" y="3462341"/>
                <a:ext cx="5662698" cy="457200"/>
                <a:chOff x="1985299" y="2949958"/>
                <a:chExt cx="6843028" cy="457921"/>
              </a:xfrm>
            </p:grpSpPr>
            <p:sp>
              <p:nvSpPr>
                <p:cNvPr id="15"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6"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solidFill>
                      <a:schemeClr val="accent4">
                        <a:lumMod val="40000"/>
                        <a:lumOff val="60000"/>
                      </a:schemeClr>
                    </a:solidFill>
                    <a:latin typeface="Calibri" pitchFamily="-111" charset="0"/>
                  </a:endParaRPr>
                </a:p>
              </p:txBody>
            </p:sp>
            <p:sp>
              <p:nvSpPr>
                <p:cNvPr id="17"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solidFill>
                      <a:schemeClr val="accent4">
                        <a:lumMod val="60000"/>
                        <a:lumOff val="40000"/>
                      </a:schemeClr>
                    </a:solidFill>
                    <a:latin typeface="Calibri" pitchFamily="-111" charset="0"/>
                  </a:endParaRPr>
                </a:p>
              </p:txBody>
            </p:sp>
            <p:sp>
              <p:nvSpPr>
                <p:cNvPr id="18"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1"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1897</a:t>
                </a:r>
                <a:endParaRPr lang="en-US" noProof="1">
                  <a:solidFill>
                    <a:srgbClr val="000000"/>
                  </a:solidFill>
                  <a:latin typeface="Lucida Calligraphy"/>
                </a:endParaRPr>
              </a:p>
            </p:txBody>
          </p:sp>
          <p:sp>
            <p:nvSpPr>
              <p:cNvPr id="12"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1898</a:t>
                </a:r>
                <a:endParaRPr lang="en-US" noProof="1">
                  <a:solidFill>
                    <a:srgbClr val="000000"/>
                  </a:solidFill>
                  <a:latin typeface="Lucida Calligraphy"/>
                </a:endParaRPr>
              </a:p>
            </p:txBody>
          </p:sp>
          <p:sp>
            <p:nvSpPr>
              <p:cNvPr id="13"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1899</a:t>
                </a:r>
                <a:endParaRPr lang="en-US" noProof="1">
                  <a:solidFill>
                    <a:srgbClr val="000000"/>
                  </a:solidFill>
                  <a:latin typeface="Lucida Calligraphy"/>
                </a:endParaRPr>
              </a:p>
            </p:txBody>
          </p:sp>
          <p:sp>
            <p:nvSpPr>
              <p:cNvPr id="14"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1900</a:t>
                </a:r>
                <a:endParaRPr lang="en-US" noProof="1">
                  <a:solidFill>
                    <a:srgbClr val="000000"/>
                  </a:solidFill>
                  <a:latin typeface="Lucida Calligraphy"/>
                </a:endParaRPr>
              </a:p>
            </p:txBody>
          </p:sp>
        </p:grpSp>
        <p:sp>
          <p:nvSpPr>
            <p:cNvPr id="9"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1901</a:t>
              </a:r>
              <a:endParaRPr lang="en-US" noProof="1">
                <a:solidFill>
                  <a:srgbClr val="000000"/>
                </a:solidFill>
                <a:latin typeface="Lucida Calligraphy"/>
              </a:endParaRPr>
            </a:p>
          </p:txBody>
        </p:sp>
      </p:grpSp>
      <p:grpSp>
        <p:nvGrpSpPr>
          <p:cNvPr id="2" name="Group 1"/>
          <p:cNvGrpSpPr/>
          <p:nvPr/>
        </p:nvGrpSpPr>
        <p:grpSpPr>
          <a:xfrm>
            <a:off x="1495199" y="1878586"/>
            <a:ext cx="5950363" cy="3010202"/>
            <a:chOff x="1495199" y="1878586"/>
            <a:chExt cx="5950363" cy="301020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199" y="1878586"/>
              <a:ext cx="2092593" cy="3010202"/>
            </a:xfrm>
            <a:prstGeom prst="round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188" y="1878586"/>
              <a:ext cx="1940374" cy="3010202"/>
            </a:xfrm>
            <a:prstGeom prst="roundRect">
              <a:avLst/>
            </a:prstGeom>
          </p:spPr>
        </p:pic>
      </p:grpSp>
    </p:spTree>
    <p:extLst>
      <p:ext uri="{BB962C8B-B14F-4D97-AF65-F5344CB8AC3E}">
        <p14:creationId xmlns:p14="http://schemas.microsoft.com/office/powerpoint/2010/main" val="274161554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610" y="954071"/>
            <a:ext cx="6400800" cy="621464"/>
          </a:xfrm>
        </p:spPr>
        <p:txBody>
          <a:bodyPr>
            <a:normAutofit fontScale="90000"/>
          </a:bodyPr>
          <a:lstStyle/>
          <a:p>
            <a:r>
              <a:rPr lang="en-US" dirty="0" smtClean="0">
                <a:solidFill>
                  <a:srgbClr val="F6C16A"/>
                </a:solidFill>
              </a:rPr>
              <a:t>Ann </a:t>
            </a:r>
            <a:r>
              <a:rPr lang="en-US" dirty="0" err="1" smtClean="0">
                <a:solidFill>
                  <a:srgbClr val="F6C16A"/>
                </a:solidFill>
              </a:rPr>
              <a:t>eliza</a:t>
            </a:r>
            <a:r>
              <a:rPr lang="en-US" dirty="0" smtClean="0">
                <a:solidFill>
                  <a:srgbClr val="F6C16A"/>
                </a:solidFill>
              </a:rPr>
              <a:t> </a:t>
            </a:r>
            <a:r>
              <a:rPr lang="en-US" dirty="0" err="1" smtClean="0">
                <a:solidFill>
                  <a:srgbClr val="F6C16A"/>
                </a:solidFill>
              </a:rPr>
              <a:t>birney</a:t>
            </a:r>
            <a:endParaRPr lang="en-US" dirty="0">
              <a:solidFill>
                <a:srgbClr val="F6C16A"/>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514" y="1649509"/>
            <a:ext cx="3223291" cy="4029114"/>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128" t="2760" r="5505" b="3744"/>
          <a:stretch/>
        </p:blipFill>
        <p:spPr>
          <a:xfrm>
            <a:off x="6411010" y="1674539"/>
            <a:ext cx="2373427" cy="3228652"/>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133604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3451412"/>
            <a:ext cx="6400800" cy="125428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400" dirty="0">
              <a:solidFill>
                <a:schemeClr val="accent4">
                  <a:lumMod val="40000"/>
                  <a:lumOff val="60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84" t="1918" r="2187" b="4383"/>
          <a:stretch/>
        </p:blipFill>
        <p:spPr>
          <a:xfrm>
            <a:off x="2687869" y="1232899"/>
            <a:ext cx="3785213" cy="4216514"/>
          </a:xfrm>
          <a:prstGeom prst="roundRect">
            <a:avLst/>
          </a:prstGeom>
        </p:spPr>
      </p:pic>
      <p:grpSp>
        <p:nvGrpSpPr>
          <p:cNvPr id="5" name="Gruppe 107"/>
          <p:cNvGrpSpPr>
            <a:grpSpLocks/>
          </p:cNvGrpSpPr>
          <p:nvPr/>
        </p:nvGrpSpPr>
        <p:grpSpPr bwMode="auto">
          <a:xfrm>
            <a:off x="1047540" y="3024930"/>
            <a:ext cx="7144583" cy="457200"/>
            <a:chOff x="1700235" y="3461036"/>
            <a:chExt cx="7127982" cy="457200"/>
          </a:xfrm>
        </p:grpSpPr>
        <p:sp>
          <p:nvSpPr>
            <p:cNvPr id="6"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7" name="Gruppe 62"/>
            <p:cNvGrpSpPr>
              <a:grpSpLocks/>
            </p:cNvGrpSpPr>
            <p:nvPr/>
          </p:nvGrpSpPr>
          <p:grpSpPr bwMode="auto">
            <a:xfrm>
              <a:off x="1700235" y="3461036"/>
              <a:ext cx="5687430" cy="457200"/>
              <a:chOff x="1700235" y="3462341"/>
              <a:chExt cx="5687430" cy="457200"/>
            </a:xfrm>
          </p:grpSpPr>
          <p:grpSp>
            <p:nvGrpSpPr>
              <p:cNvPr id="10" name="Gruppe 75"/>
              <p:cNvGrpSpPr>
                <a:grpSpLocks/>
              </p:cNvGrpSpPr>
              <p:nvPr/>
            </p:nvGrpSpPr>
            <p:grpSpPr bwMode="auto">
              <a:xfrm>
                <a:off x="1700235" y="3462341"/>
                <a:ext cx="5662698" cy="457200"/>
                <a:chOff x="1985299" y="2949958"/>
                <a:chExt cx="6843028" cy="457921"/>
              </a:xfrm>
            </p:grpSpPr>
            <p:sp>
              <p:nvSpPr>
                <p:cNvPr id="15"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16"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solidFill>
                      <a:schemeClr val="accent4">
                        <a:lumMod val="40000"/>
                        <a:lumOff val="60000"/>
                      </a:schemeClr>
                    </a:solidFill>
                    <a:latin typeface="Calibri" pitchFamily="-111" charset="0"/>
                  </a:endParaRPr>
                </a:p>
              </p:txBody>
            </p:sp>
            <p:sp>
              <p:nvSpPr>
                <p:cNvPr id="17" name="Rectangle 447"/>
                <p:cNvSpPr>
                  <a:spLocks noChangeArrowheads="1"/>
                </p:cNvSpPr>
                <p:nvPr/>
              </p:nvSpPr>
              <p:spPr bwMode="auto">
                <a:xfrm>
                  <a:off x="5405853" y="2949958"/>
                  <a:ext cx="1709319" cy="457921"/>
                </a:xfrm>
                <a:prstGeom prst="rect">
                  <a:avLst/>
                </a:prstGeom>
                <a:solidFill>
                  <a:schemeClr val="accent4">
                    <a:lumMod val="60000"/>
                    <a:lumOff val="40000"/>
                  </a:schemeClr>
                </a:solidFill>
                <a:ln w="19050">
                  <a:solidFill>
                    <a:schemeClr val="accent4">
                      <a:lumMod val="60000"/>
                      <a:lumOff val="40000"/>
                    </a:schemeClr>
                  </a:solidFill>
                  <a:round/>
                  <a:headEnd/>
                  <a:tailEnd/>
                </a:ln>
              </p:spPr>
              <p:txBody>
                <a:bodyPr anchor="ctr"/>
                <a:lstStyle/>
                <a:p>
                  <a:pPr indent="-342900" algn="ctr" defTabSz="914400"/>
                  <a:endParaRPr lang="en-US" noProof="1">
                    <a:solidFill>
                      <a:schemeClr val="accent4">
                        <a:lumMod val="60000"/>
                        <a:lumOff val="40000"/>
                      </a:schemeClr>
                    </a:solidFill>
                    <a:latin typeface="Calibri" pitchFamily="-111" charset="0"/>
                  </a:endParaRPr>
                </a:p>
              </p:txBody>
            </p:sp>
            <p:sp>
              <p:nvSpPr>
                <p:cNvPr id="18"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11"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1902</a:t>
                </a:r>
                <a:endParaRPr lang="en-US" noProof="1">
                  <a:solidFill>
                    <a:srgbClr val="000000"/>
                  </a:solidFill>
                  <a:latin typeface="Lucida Calligraphy"/>
                </a:endParaRPr>
              </a:p>
            </p:txBody>
          </p:sp>
          <p:sp>
            <p:nvSpPr>
              <p:cNvPr id="12"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1903</a:t>
                </a:r>
                <a:endParaRPr lang="en-US" noProof="1">
                  <a:solidFill>
                    <a:srgbClr val="000000"/>
                  </a:solidFill>
                  <a:latin typeface="Lucida Calligraphy"/>
                </a:endParaRPr>
              </a:p>
            </p:txBody>
          </p:sp>
          <p:sp>
            <p:nvSpPr>
              <p:cNvPr id="13"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1904</a:t>
                </a:r>
                <a:endParaRPr lang="en-US" noProof="1">
                  <a:solidFill>
                    <a:srgbClr val="000000"/>
                  </a:solidFill>
                  <a:latin typeface="Lucida Calligraphy"/>
                </a:endParaRPr>
              </a:p>
            </p:txBody>
          </p:sp>
          <p:sp>
            <p:nvSpPr>
              <p:cNvPr id="14"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1905</a:t>
                </a:r>
                <a:endParaRPr lang="en-US" noProof="1">
                  <a:solidFill>
                    <a:srgbClr val="000000"/>
                  </a:solidFill>
                  <a:latin typeface="Lucida Calligraphy"/>
                </a:endParaRPr>
              </a:p>
            </p:txBody>
          </p:sp>
        </p:grpSp>
        <p:sp>
          <p:nvSpPr>
            <p:cNvPr id="9"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smtClean="0">
                  <a:solidFill>
                    <a:srgbClr val="000000"/>
                  </a:solidFill>
                  <a:latin typeface="Lucida Calligraphy"/>
                </a:rPr>
                <a:t>1906</a:t>
              </a:r>
              <a:endParaRPr lang="en-US" noProof="1">
                <a:solidFill>
                  <a:srgbClr val="000000"/>
                </a:solidFill>
                <a:latin typeface="Lucida Calligraphy"/>
              </a:endParaRPr>
            </a:p>
          </p:txBody>
        </p:sp>
      </p:grpSp>
    </p:spTree>
    <p:extLst>
      <p:ext uri="{BB962C8B-B14F-4D97-AF65-F5344CB8AC3E}">
        <p14:creationId xmlns:p14="http://schemas.microsoft.com/office/powerpoint/2010/main" val="94434382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3941" y="1141310"/>
            <a:ext cx="2882007" cy="4503136"/>
          </a:xfrm>
          <a:prstGeom prst="roundRect">
            <a:avLst>
              <a:gd name="adj" fmla="val 8594"/>
            </a:avLst>
          </a:prstGeom>
          <a:solidFill>
            <a:srgbClr val="FFFFFF">
              <a:shade val="85000"/>
            </a:srgbClr>
          </a:solidFill>
          <a:ln>
            <a:noFill/>
          </a:ln>
          <a:effectLst>
            <a:softEdge rad="114300"/>
          </a:effectLst>
        </p:spPr>
      </p:pic>
    </p:spTree>
    <p:extLst>
      <p:ext uri="{BB962C8B-B14F-4D97-AF65-F5344CB8AC3E}">
        <p14:creationId xmlns:p14="http://schemas.microsoft.com/office/powerpoint/2010/main" val="374623192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2333" t="2430" r="1917" b="2778"/>
          <a:stretch/>
        </p:blipFill>
        <p:spPr>
          <a:xfrm>
            <a:off x="1538111" y="1141310"/>
            <a:ext cx="6053667" cy="4503136"/>
          </a:xfrm>
          <a:prstGeom prst="roundRect">
            <a:avLst>
              <a:gd name="adj" fmla="val 8594"/>
            </a:avLst>
          </a:prstGeom>
          <a:solidFill>
            <a:srgbClr val="FFFFFF">
              <a:shade val="85000"/>
            </a:srgbClr>
          </a:solidFill>
          <a:ln>
            <a:noFill/>
          </a:ln>
          <a:effectLst>
            <a:softEdge rad="114300"/>
          </a:effectLst>
        </p:spPr>
      </p:pic>
    </p:spTree>
    <p:extLst>
      <p:ext uri="{BB962C8B-B14F-4D97-AF65-F5344CB8AC3E}">
        <p14:creationId xmlns:p14="http://schemas.microsoft.com/office/powerpoint/2010/main" val="122271074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064830"/>
            <a:ext cx="6400800" cy="1523171"/>
          </a:xfrm>
        </p:spPr>
        <p:txBody>
          <a:bodyPr>
            <a:normAutofit fontScale="90000"/>
          </a:bodyPr>
          <a:lstStyle/>
          <a:p>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dirty="0">
                <a:solidFill>
                  <a:schemeClr val="accent4">
                    <a:lumMod val="40000"/>
                    <a:lumOff val="60000"/>
                  </a:schemeClr>
                </a:solidFill>
                <a:latin typeface="+mn-lt"/>
                <a:ea typeface="+mn-ea"/>
                <a:cs typeface="+mn-cs"/>
              </a:rPr>
              <a:t/>
            </a:r>
            <a:br>
              <a:rPr lang="en-US" sz="1700" dirty="0">
                <a:solidFill>
                  <a:schemeClr val="accent4">
                    <a:lumMod val="40000"/>
                    <a:lumOff val="60000"/>
                  </a:schemeClr>
                </a:solidFill>
                <a:latin typeface="+mn-lt"/>
                <a:ea typeface="+mn-ea"/>
                <a:cs typeface="+mn-cs"/>
              </a:rPr>
            </a:br>
            <a:r>
              <a:rPr lang="en-US" sz="1700" dirty="0" smtClean="0">
                <a:solidFill>
                  <a:schemeClr val="accent4">
                    <a:lumMod val="40000"/>
                    <a:lumOff val="60000"/>
                  </a:schemeClr>
                </a:solidFill>
                <a:latin typeface="+mn-lt"/>
                <a:ea typeface="+mn-ea"/>
                <a:cs typeface="+mn-cs"/>
              </a:rPr>
              <a:t/>
            </a:r>
            <a:br>
              <a:rPr lang="en-US" sz="1700" dirty="0" smtClean="0">
                <a:solidFill>
                  <a:schemeClr val="accent4">
                    <a:lumMod val="40000"/>
                    <a:lumOff val="60000"/>
                  </a:schemeClr>
                </a:solidFill>
                <a:latin typeface="+mn-lt"/>
                <a:ea typeface="+mn-ea"/>
                <a:cs typeface="+mn-cs"/>
              </a:rPr>
            </a:br>
            <a:r>
              <a:rPr lang="en-US" sz="1700" b="1" dirty="0" smtClean="0">
                <a:solidFill>
                  <a:srgbClr val="F6C16A"/>
                </a:solidFill>
                <a:latin typeface="+mn-lt"/>
                <a:ea typeface="+mn-ea"/>
                <a:cs typeface="+mn-cs"/>
              </a:rPr>
              <a:t>Ezekiel</a:t>
            </a:r>
            <a:r>
              <a:rPr lang="en-US" sz="1900" b="1" dirty="0" smtClean="0">
                <a:solidFill>
                  <a:srgbClr val="F6C16A"/>
                </a:solidFill>
                <a:latin typeface="+mn-lt"/>
                <a:ea typeface="+mn-ea"/>
                <a:cs typeface="+mn-cs"/>
              </a:rPr>
              <a:t> </a:t>
            </a:r>
            <a:r>
              <a:rPr lang="en-US" sz="1900" b="1" dirty="0">
                <a:solidFill>
                  <a:srgbClr val="F6C16A"/>
                </a:solidFill>
                <a:latin typeface="+mn-lt"/>
                <a:ea typeface="+mn-ea"/>
                <a:cs typeface="+mn-cs"/>
              </a:rPr>
              <a:t>9:11:  </a:t>
            </a:r>
            <a:r>
              <a:rPr lang="en-US" sz="1900" dirty="0">
                <a:solidFill>
                  <a:srgbClr val="F6C16A"/>
                </a:solidFill>
                <a:latin typeface="+mn-lt"/>
                <a:ea typeface="+mn-ea"/>
                <a:cs typeface="+mn-cs"/>
              </a:rPr>
              <a:t>And, behold, the man clothed with linen, which had the inkhorn by his side, reported the matter, saying, I have done as thou hast commanded me</a:t>
            </a:r>
            <a:r>
              <a:rPr lang="en-US" sz="1900" dirty="0" smtClean="0">
                <a:solidFill>
                  <a:srgbClr val="F6C16A"/>
                </a:solidFill>
                <a:latin typeface="+mn-lt"/>
                <a:ea typeface="+mn-ea"/>
                <a:cs typeface="+mn-cs"/>
              </a:rPr>
              <a:t>.</a:t>
            </a:r>
            <a:endParaRPr lang="en-US" sz="1900" dirty="0">
              <a:solidFill>
                <a:srgbClr val="F6C16A"/>
              </a:solidFill>
              <a:latin typeface="+mn-lt"/>
              <a:ea typeface="+mn-ea"/>
              <a:cs typeface="+mn-cs"/>
            </a:endParaRPr>
          </a:p>
        </p:txBody>
      </p:sp>
      <p:pic>
        <p:nvPicPr>
          <p:cNvPr id="3" name="Picture 2" descr="INK HO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211356"/>
            <a:ext cx="3187700" cy="2552700"/>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Tree>
    <p:extLst>
      <p:ext uri="{BB962C8B-B14F-4D97-AF65-F5344CB8AC3E}">
        <p14:creationId xmlns:p14="http://schemas.microsoft.com/office/powerpoint/2010/main" val="352861772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2396" r="2760" b="2652"/>
          <a:stretch/>
        </p:blipFill>
        <p:spPr>
          <a:xfrm>
            <a:off x="2709333" y="1140286"/>
            <a:ext cx="3694261" cy="4504158"/>
          </a:xfrm>
          <a:prstGeom prst="roundRect">
            <a:avLst>
              <a:gd name="adj" fmla="val 8594"/>
            </a:avLst>
          </a:prstGeom>
          <a:solidFill>
            <a:srgbClr val="FFFFFF">
              <a:shade val="85000"/>
            </a:srgbClr>
          </a:solidFill>
          <a:ln>
            <a:noFill/>
          </a:ln>
          <a:effectLst>
            <a:softEdge rad="114300"/>
          </a:effectLst>
        </p:spPr>
      </p:pic>
    </p:spTree>
    <p:extLst>
      <p:ext uri="{BB962C8B-B14F-4D97-AF65-F5344CB8AC3E}">
        <p14:creationId xmlns:p14="http://schemas.microsoft.com/office/powerpoint/2010/main" val="310762283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26 - 1915 - Bethel Dining Room - Decorated for Christmas.jpg"/>
          <p:cNvPicPr>
            <a:picLocks noChangeAspect="1"/>
          </p:cNvPicPr>
          <p:nvPr/>
        </p:nvPicPr>
        <p:blipFill rotWithShape="1">
          <a:blip r:embed="rId3">
            <a:extLst>
              <a:ext uri="{28A0092B-C50C-407E-A947-70E740481C1C}">
                <a14:useLocalDpi xmlns:a14="http://schemas.microsoft.com/office/drawing/2010/main" val="0"/>
              </a:ext>
            </a:extLst>
          </a:blip>
          <a:srcRect l="1809" t="4287" r="5437" b="5471"/>
          <a:stretch/>
        </p:blipFill>
        <p:spPr>
          <a:xfrm>
            <a:off x="1578209" y="1045905"/>
            <a:ext cx="5979886" cy="4662418"/>
          </a:xfrm>
          <a:prstGeom prst="roundRect">
            <a:avLst>
              <a:gd name="adj" fmla="val 8594"/>
            </a:avLst>
          </a:prstGeom>
          <a:solidFill>
            <a:srgbClr val="FFFFFF">
              <a:shade val="85000"/>
            </a:srgbClr>
          </a:solidFill>
          <a:ln>
            <a:noFill/>
          </a:ln>
          <a:effectLst>
            <a:softEdge rad="114300"/>
          </a:effectLst>
        </p:spPr>
      </p:pic>
      <p:pic>
        <p:nvPicPr>
          <p:cNvPr id="4" name="Picture 3" descr="brooklyn tabernac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409" y="1107550"/>
            <a:ext cx="2873376" cy="4597401"/>
          </a:xfrm>
          <a:prstGeom prst="roundRect">
            <a:avLst>
              <a:gd name="adj" fmla="val 8594"/>
            </a:avLst>
          </a:prstGeom>
          <a:solidFill>
            <a:srgbClr val="FFFFFF">
              <a:shade val="85000"/>
            </a:srgbClr>
          </a:solidFill>
          <a:ln>
            <a:noFill/>
          </a:ln>
          <a:effectLst>
            <a:softEdge rad="114300"/>
          </a:effectLst>
        </p:spPr>
      </p:pic>
      <p:pic>
        <p:nvPicPr>
          <p:cNvPr id="2" name="Picture 1" descr="Brooklyn Tabernacle - Pastor Russell preaching - 1909.jpg"/>
          <p:cNvPicPr>
            <a:picLocks noChangeAspect="1"/>
          </p:cNvPicPr>
          <p:nvPr/>
        </p:nvPicPr>
        <p:blipFill rotWithShape="1">
          <a:blip r:embed="rId5">
            <a:extLst>
              <a:ext uri="{28A0092B-C50C-407E-A947-70E740481C1C}">
                <a14:useLocalDpi xmlns:a14="http://schemas.microsoft.com/office/drawing/2010/main" val="0"/>
              </a:ext>
            </a:extLst>
          </a:blip>
          <a:srcRect l="2045" t="3228" r="2103" b="6078"/>
          <a:stretch/>
        </p:blipFill>
        <p:spPr>
          <a:xfrm>
            <a:off x="1763144" y="1393177"/>
            <a:ext cx="5622335" cy="4093224"/>
          </a:xfrm>
          <a:prstGeom prst="roundRect">
            <a:avLst>
              <a:gd name="adj" fmla="val 8594"/>
            </a:avLst>
          </a:prstGeom>
          <a:solidFill>
            <a:srgbClr val="FFFFFF">
              <a:shade val="85000"/>
            </a:srgbClr>
          </a:solidFill>
          <a:ln>
            <a:noFill/>
          </a:ln>
          <a:effectLst>
            <a:softEdge rad="114300"/>
          </a:effectLst>
        </p:spPr>
      </p:pic>
      <p:pic>
        <p:nvPicPr>
          <p:cNvPr id="6" name="Content Placeholder 5"/>
          <p:cNvPicPr>
            <a:picLocks noGrp="1" noChangeAspect="1"/>
          </p:cNvPicPr>
          <p:nvPr>
            <p:ph idx="1"/>
          </p:nvPr>
        </p:nvPicPr>
        <p:blipFill rotWithShape="1">
          <a:blip r:embed="rId6">
            <a:extLst>
              <a:ext uri="{28A0092B-C50C-407E-A947-70E740481C1C}">
                <a14:useLocalDpi xmlns:a14="http://schemas.microsoft.com/office/drawing/2010/main" val="0"/>
              </a:ext>
            </a:extLst>
          </a:blip>
          <a:srcRect l="3809" t="2920" r="4243" b="2902"/>
          <a:stretch/>
        </p:blipFill>
        <p:spPr>
          <a:xfrm>
            <a:off x="3104444" y="1171556"/>
            <a:ext cx="2921001" cy="4441995"/>
          </a:xfrm>
          <a:prstGeom prst="roundRect">
            <a:avLst>
              <a:gd name="adj" fmla="val 8594"/>
            </a:avLst>
          </a:prstGeom>
          <a:solidFill>
            <a:srgbClr val="FFFFFF">
              <a:shade val="85000"/>
            </a:srgbClr>
          </a:solidFill>
          <a:ln>
            <a:noFill/>
          </a:ln>
          <a:effectLst>
            <a:softEdge rad="114300"/>
          </a:effectLst>
        </p:spPr>
      </p:pic>
    </p:spTree>
    <p:extLst>
      <p:ext uri="{BB962C8B-B14F-4D97-AF65-F5344CB8AC3E}">
        <p14:creationId xmlns:p14="http://schemas.microsoft.com/office/powerpoint/2010/main" val="206436906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4118" t="3072" r="4705" b="2997"/>
          <a:stretch/>
        </p:blipFill>
        <p:spPr>
          <a:xfrm>
            <a:off x="3033887" y="1171219"/>
            <a:ext cx="3076224" cy="4445638"/>
          </a:xfrm>
          <a:prstGeom prst="roundRect">
            <a:avLst/>
          </a:prstGeom>
        </p:spPr>
      </p:pic>
      <p:pic>
        <p:nvPicPr>
          <p:cNvPr id="3"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3478" t="2603" r="4768" b="3428"/>
          <a:stretch/>
        </p:blipFill>
        <p:spPr>
          <a:xfrm>
            <a:off x="3164445" y="1157108"/>
            <a:ext cx="2804556" cy="4487971"/>
          </a:xfrm>
          <a:prstGeom prst="roundRect">
            <a:avLst>
              <a:gd name="adj" fmla="val 8594"/>
            </a:avLst>
          </a:prstGeom>
          <a:solidFill>
            <a:srgbClr val="FFFFFF">
              <a:shade val="85000"/>
            </a:srgbClr>
          </a:solidFill>
          <a:ln>
            <a:noFill/>
          </a:ln>
          <a:effectLst>
            <a:softEdge rad="114300"/>
          </a:effectLst>
        </p:spPr>
      </p:pic>
    </p:spTree>
    <p:extLst>
      <p:ext uri="{BB962C8B-B14F-4D97-AF65-F5344CB8AC3E}">
        <p14:creationId xmlns:p14="http://schemas.microsoft.com/office/powerpoint/2010/main" val="343759685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ppt_x"/>
                                          </p:val>
                                        </p:tav>
                                        <p:tav tm="100000">
                                          <p:val>
                                            <p:strVal val="#ppt_x"/>
                                          </p:val>
                                        </p:tav>
                                      </p:tavLst>
                                    </p:anim>
                                    <p:anim calcmode="lin" valueType="num">
                                      <p:cBhvr additive="base">
                                        <p:cTn id="1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2475" r="5882" b="2412"/>
          <a:stretch/>
        </p:blipFill>
        <p:spPr>
          <a:xfrm>
            <a:off x="3273777" y="1184628"/>
            <a:ext cx="2593583" cy="4473927"/>
          </a:xfrm>
          <a:prstGeom prst="roundRect">
            <a:avLst>
              <a:gd name="adj" fmla="val 8594"/>
            </a:avLst>
          </a:prstGeom>
          <a:solidFill>
            <a:srgbClr val="FFFFFF">
              <a:shade val="85000"/>
            </a:srgbClr>
          </a:solidFill>
          <a:ln>
            <a:noFill/>
          </a:ln>
          <a:effectLst>
            <a:softEdge rad="114300"/>
          </a:effectLst>
        </p:spPr>
      </p:pic>
    </p:spTree>
    <p:extLst>
      <p:ext uri="{BB962C8B-B14F-4D97-AF65-F5344CB8AC3E}">
        <p14:creationId xmlns:p14="http://schemas.microsoft.com/office/powerpoint/2010/main" val="251009039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649" t="2274" r="1602"/>
          <a:stretch/>
        </p:blipFill>
        <p:spPr>
          <a:xfrm>
            <a:off x="1495776" y="1269999"/>
            <a:ext cx="6147553" cy="4372599"/>
          </a:xfrm>
          <a:prstGeom prst="roundRect">
            <a:avLst>
              <a:gd name="adj" fmla="val 8594"/>
            </a:avLst>
          </a:prstGeom>
          <a:solidFill>
            <a:srgbClr val="FFFFFF">
              <a:shade val="85000"/>
            </a:srgbClr>
          </a:solidFill>
          <a:ln>
            <a:noFill/>
          </a:ln>
          <a:effectLst>
            <a:softEdge rad="114300"/>
          </a:effectLst>
        </p:spPr>
      </p:pic>
      <p:pic>
        <p:nvPicPr>
          <p:cNvPr id="2" name="Picture 1" descr="Photo Drama Advertiseme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348" y="1121939"/>
            <a:ext cx="3203616" cy="4520659"/>
          </a:xfrm>
          <a:prstGeom prst="roundRect">
            <a:avLst>
              <a:gd name="adj" fmla="val 8594"/>
            </a:avLst>
          </a:prstGeom>
          <a:solidFill>
            <a:srgbClr val="FFFFFF">
              <a:shade val="85000"/>
            </a:srgbClr>
          </a:solidFill>
          <a:ln>
            <a:noFill/>
          </a:ln>
          <a:effectLst>
            <a:softEdge rad="114300"/>
          </a:effectLst>
        </p:spPr>
      </p:pic>
    </p:spTree>
    <p:extLst>
      <p:ext uri="{BB962C8B-B14F-4D97-AF65-F5344CB8AC3E}">
        <p14:creationId xmlns:p14="http://schemas.microsoft.com/office/powerpoint/2010/main" val="2966908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2984" t="7620" r="3593" b="7210"/>
          <a:stretch/>
        </p:blipFill>
        <p:spPr>
          <a:xfrm>
            <a:off x="1161494" y="1326444"/>
            <a:ext cx="6818549" cy="3937001"/>
          </a:xfrm>
          <a:prstGeom prst="roundRect">
            <a:avLst>
              <a:gd name="adj" fmla="val 8594"/>
            </a:avLst>
          </a:prstGeom>
          <a:solidFill>
            <a:srgbClr val="FFFFFF">
              <a:shade val="85000"/>
            </a:srgbClr>
          </a:solidFill>
          <a:ln>
            <a:noFill/>
          </a:ln>
          <a:effectLst>
            <a:softEdge rad="114300"/>
          </a:effectLst>
        </p:spPr>
      </p:pic>
    </p:spTree>
    <p:extLst>
      <p:ext uri="{BB962C8B-B14F-4D97-AF65-F5344CB8AC3E}">
        <p14:creationId xmlns:p14="http://schemas.microsoft.com/office/powerpoint/2010/main" val="223524567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139" y="976148"/>
            <a:ext cx="2724912" cy="3406140"/>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128" t="2760" r="5505" b="3744"/>
          <a:stretch/>
        </p:blipFill>
        <p:spPr>
          <a:xfrm>
            <a:off x="3333248" y="2688688"/>
            <a:ext cx="2373427" cy="3228652"/>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663" y="976148"/>
            <a:ext cx="2495683" cy="3539976"/>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0279752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817" y="1140549"/>
            <a:ext cx="6996534" cy="952420"/>
          </a:xfrm>
        </p:spPr>
        <p:txBody>
          <a:bodyPr>
            <a:noAutofit/>
          </a:bodyPr>
          <a:lstStyle/>
          <a:p>
            <a:pPr marL="228600" indent="-228600" algn="l">
              <a:buFont typeface="+mj-lt"/>
              <a:buAutoNum type="arabicPeriod" startAt="4"/>
            </a:pP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200" dirty="0" smtClean="0">
                <a:solidFill>
                  <a:schemeClr val="accent4">
                    <a:lumMod val="60000"/>
                    <a:lumOff val="40000"/>
                  </a:schemeClr>
                </a:solidFill>
              </a:rPr>
              <a:t/>
            </a:r>
            <a:br>
              <a:rPr lang="en-US" sz="1200" dirty="0" smtClean="0">
                <a:solidFill>
                  <a:schemeClr val="accent4">
                    <a:lumMod val="60000"/>
                    <a:lumOff val="40000"/>
                  </a:schemeClr>
                </a:solidFill>
              </a:rPr>
            </a:br>
            <a:r>
              <a:rPr lang="en-US" sz="1200" dirty="0">
                <a:solidFill>
                  <a:schemeClr val="accent4">
                    <a:lumMod val="60000"/>
                    <a:lumOff val="40000"/>
                  </a:schemeClr>
                </a:solidFill>
              </a:rPr>
              <a:t/>
            </a:r>
            <a:br>
              <a:rPr lang="en-US" sz="1200" dirty="0">
                <a:solidFill>
                  <a:schemeClr val="accent4">
                    <a:lumMod val="60000"/>
                    <a:lumOff val="40000"/>
                  </a:schemeClr>
                </a:solidFill>
              </a:rPr>
            </a:br>
            <a:r>
              <a:rPr lang="en-US" sz="1400" b="1" dirty="0" smtClean="0">
                <a:solidFill>
                  <a:schemeClr val="accent4">
                    <a:lumMod val="60000"/>
                    <a:lumOff val="40000"/>
                  </a:schemeClr>
                </a:solidFill>
              </a:rPr>
              <a:t>4.  </a:t>
            </a:r>
            <a:r>
              <a:rPr lang="en-US" sz="1200" dirty="0" smtClean="0">
                <a:solidFill>
                  <a:schemeClr val="accent4">
                    <a:lumMod val="60000"/>
                    <a:lumOff val="40000"/>
                  </a:schemeClr>
                </a:solidFill>
              </a:rPr>
              <a:t>He </a:t>
            </a:r>
            <a:r>
              <a:rPr lang="en-US" sz="1200" dirty="0">
                <a:solidFill>
                  <a:schemeClr val="accent4">
                    <a:lumMod val="60000"/>
                    <a:lumOff val="40000"/>
                  </a:schemeClr>
                </a:solidFill>
              </a:rPr>
              <a:t>set a mark upon the foreheads of the men </a:t>
            </a:r>
            <a:r>
              <a:rPr lang="en-US" sz="1200" dirty="0" smtClean="0">
                <a:solidFill>
                  <a:schemeClr val="accent4">
                    <a:lumMod val="60000"/>
                    <a:lumOff val="40000"/>
                  </a:schemeClr>
                </a:solidFill>
              </a:rPr>
              <a:t>that </a:t>
            </a:r>
            <a:r>
              <a:rPr lang="en-US" sz="1200" dirty="0">
                <a:solidFill>
                  <a:schemeClr val="accent4">
                    <a:lumMod val="60000"/>
                    <a:lumOff val="40000"/>
                  </a:schemeClr>
                </a:solidFill>
              </a:rPr>
              <a:t>sigh and that cry for all </a:t>
            </a:r>
            <a:r>
              <a:rPr lang="en-US" sz="1200" dirty="0" smtClean="0">
                <a:solidFill>
                  <a:schemeClr val="accent4">
                    <a:lumMod val="60000"/>
                    <a:lumOff val="40000"/>
                  </a:schemeClr>
                </a:solidFill>
              </a:rPr>
              <a:t>the abominations </a:t>
            </a:r>
            <a:r>
              <a:rPr lang="en-US" sz="1200" dirty="0">
                <a:solidFill>
                  <a:schemeClr val="accent4">
                    <a:lumMod val="60000"/>
                    <a:lumOff val="40000"/>
                  </a:schemeClr>
                </a:solidFill>
              </a:rPr>
              <a:t>that be done in the </a:t>
            </a:r>
            <a:r>
              <a:rPr lang="en-US" sz="1200" dirty="0" smtClean="0">
                <a:solidFill>
                  <a:schemeClr val="accent4">
                    <a:lumMod val="60000"/>
                    <a:lumOff val="40000"/>
                  </a:schemeClr>
                </a:solidFill>
              </a:rPr>
              <a:t>midst thereof </a:t>
            </a:r>
            <a:r>
              <a:rPr lang="en-US" sz="1200" dirty="0">
                <a:solidFill>
                  <a:schemeClr val="accent4">
                    <a:lumMod val="60000"/>
                    <a:lumOff val="40000"/>
                  </a:schemeClr>
                </a:solidFill>
              </a:rPr>
              <a:t>(of the city “Babylon)… </a:t>
            </a:r>
            <a:br>
              <a:rPr lang="en-US" sz="1200" dirty="0">
                <a:solidFill>
                  <a:schemeClr val="accent4">
                    <a:lumMod val="60000"/>
                    <a:lumOff val="40000"/>
                  </a:schemeClr>
                </a:solidFill>
              </a:rPr>
            </a:br>
            <a:endParaRPr lang="en-US" sz="1200" dirty="0"/>
          </a:p>
        </p:txBody>
      </p:sp>
      <p:sp>
        <p:nvSpPr>
          <p:cNvPr id="3" name="Content Placeholder 2"/>
          <p:cNvSpPr>
            <a:spLocks noGrp="1"/>
          </p:cNvSpPr>
          <p:nvPr>
            <p:ph idx="1"/>
          </p:nvPr>
        </p:nvSpPr>
        <p:spPr/>
        <p:txBody>
          <a:bodyPr>
            <a:normAutofit/>
          </a:bodyPr>
          <a:lstStyle/>
          <a:p>
            <a:pPr indent="0">
              <a:buNone/>
            </a:pPr>
            <a:r>
              <a:rPr lang="en-US" sz="1400" dirty="0" smtClean="0">
                <a:solidFill>
                  <a:schemeClr val="accent4">
                    <a:lumMod val="60000"/>
                    <a:lumOff val="40000"/>
                  </a:schemeClr>
                </a:solidFill>
              </a:rPr>
              <a:t>“Under God’s providence a great work is being carried on through the newspapers; and the Gospel is being presented to millions who never attend meetings for divine worship.  Some of these are discouraged Christians who lost their faith in human creeds and systems of men and found no footing for their faith in the Bible because they did not understand it.  How blessed that God has such an arrangement by which the good tidings may reach those otherwise outside any general opportunity for hearing it?”</a:t>
            </a:r>
            <a:endParaRPr lang="en-US" sz="1400" dirty="0">
              <a:solidFill>
                <a:schemeClr val="accent4">
                  <a:lumMod val="60000"/>
                  <a:lumOff val="40000"/>
                </a:schemeClr>
              </a:solidFill>
            </a:endParaRPr>
          </a:p>
        </p:txBody>
      </p:sp>
    </p:spTree>
    <p:extLst>
      <p:ext uri="{BB962C8B-B14F-4D97-AF65-F5344CB8AC3E}">
        <p14:creationId xmlns:p14="http://schemas.microsoft.com/office/powerpoint/2010/main" val="63907114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403" y="1259552"/>
            <a:ext cx="6945207" cy="4416575"/>
          </a:xfrm>
        </p:spPr>
        <p:txBody>
          <a:bodyPr>
            <a:normAutofit/>
          </a:bodyPr>
          <a:lstStyle/>
          <a:p>
            <a:r>
              <a:rPr lang="en-US" b="1" dirty="0">
                <a:solidFill>
                  <a:srgbClr val="F6C16A"/>
                </a:solidFill>
              </a:rPr>
              <a:t>Ezekiel 9:2:  </a:t>
            </a:r>
            <a:r>
              <a:rPr lang="en-US" dirty="0">
                <a:solidFill>
                  <a:srgbClr val="F6C16A"/>
                </a:solidFill>
              </a:rPr>
              <a:t>And, behold, six men came from the way of the higher gate, which </a:t>
            </a:r>
            <a:r>
              <a:rPr lang="en-US" dirty="0" err="1">
                <a:solidFill>
                  <a:srgbClr val="F6C16A"/>
                </a:solidFill>
              </a:rPr>
              <a:t>lieth</a:t>
            </a:r>
            <a:r>
              <a:rPr lang="en-US" dirty="0">
                <a:solidFill>
                  <a:srgbClr val="F6C16A"/>
                </a:solidFill>
              </a:rPr>
              <a:t> toward the north, and every man a slaughter </a:t>
            </a:r>
            <a:r>
              <a:rPr lang="en-US" dirty="0">
                <a:solidFill>
                  <a:schemeClr val="accent4">
                    <a:lumMod val="60000"/>
                    <a:lumOff val="40000"/>
                  </a:schemeClr>
                </a:solidFill>
              </a:rPr>
              <a:t>weapon</a:t>
            </a:r>
            <a:r>
              <a:rPr lang="en-US" dirty="0">
                <a:solidFill>
                  <a:srgbClr val="F6C16A"/>
                </a:solidFill>
              </a:rPr>
              <a:t> in his hand; and </a:t>
            </a:r>
            <a:r>
              <a:rPr lang="en-US" b="1" dirty="0">
                <a:solidFill>
                  <a:srgbClr val="F6C16A"/>
                </a:solidFill>
              </a:rPr>
              <a:t>one man </a:t>
            </a:r>
            <a:r>
              <a:rPr lang="en-US" dirty="0">
                <a:solidFill>
                  <a:srgbClr val="F6C16A"/>
                </a:solidFill>
              </a:rPr>
              <a:t>among them was clothed with linen, with a writer's </a:t>
            </a:r>
            <a:r>
              <a:rPr lang="en-US" dirty="0" smtClean="0">
                <a:solidFill>
                  <a:srgbClr val="F6C16A"/>
                </a:solidFill>
              </a:rPr>
              <a:t>inkhorn by </a:t>
            </a:r>
            <a:r>
              <a:rPr lang="en-US" dirty="0">
                <a:solidFill>
                  <a:srgbClr val="F6C16A"/>
                </a:solidFill>
              </a:rPr>
              <a:t>his side: and they went in, and stood beside the </a:t>
            </a:r>
            <a:r>
              <a:rPr lang="en-US" dirty="0" err="1">
                <a:solidFill>
                  <a:srgbClr val="F6C16A"/>
                </a:solidFill>
              </a:rPr>
              <a:t>brasen</a:t>
            </a:r>
            <a:r>
              <a:rPr lang="en-US" dirty="0">
                <a:solidFill>
                  <a:srgbClr val="F6C16A"/>
                </a:solidFill>
              </a:rPr>
              <a:t> altar</a:t>
            </a:r>
            <a:r>
              <a:rPr lang="en-US" dirty="0" smtClean="0">
                <a:solidFill>
                  <a:srgbClr val="F6C16A"/>
                </a:solidFill>
              </a:rPr>
              <a:t>.</a:t>
            </a:r>
          </a:p>
          <a:p>
            <a:pPr indent="0">
              <a:buNone/>
            </a:pPr>
            <a:endParaRPr lang="en-US" dirty="0">
              <a:solidFill>
                <a:srgbClr val="F6C16A"/>
              </a:solidFill>
            </a:endParaRPr>
          </a:p>
          <a:p>
            <a:r>
              <a:rPr lang="en-US" b="1" dirty="0">
                <a:solidFill>
                  <a:srgbClr val="F6C16A"/>
                </a:solidFill>
              </a:rPr>
              <a:t>Ezekiel 9:3  </a:t>
            </a:r>
            <a:r>
              <a:rPr lang="en-US" dirty="0">
                <a:solidFill>
                  <a:srgbClr val="F6C16A"/>
                </a:solidFill>
              </a:rPr>
              <a:t>And the glory of the God of Israel was gone up from the cherub, whereupon he was, to the threshold of the house. And he called to the man clothed with linen, which had the writer's inkhorn by his side</a:t>
            </a:r>
            <a:r>
              <a:rPr lang="en-US" dirty="0" smtClean="0">
                <a:solidFill>
                  <a:srgbClr val="F6C16A"/>
                </a:solidFill>
              </a:rPr>
              <a:t>;</a:t>
            </a:r>
            <a:endParaRPr lang="en-US" dirty="0">
              <a:solidFill>
                <a:srgbClr val="F6C16A"/>
              </a:solidFill>
            </a:endParaRPr>
          </a:p>
        </p:txBody>
      </p:sp>
    </p:spTree>
    <p:extLst>
      <p:ext uri="{BB962C8B-B14F-4D97-AF65-F5344CB8AC3E}">
        <p14:creationId xmlns:p14="http://schemas.microsoft.com/office/powerpoint/2010/main" val="64903792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403" y="1259552"/>
            <a:ext cx="6945207" cy="4416575"/>
          </a:xfrm>
        </p:spPr>
        <p:txBody>
          <a:bodyPr>
            <a:normAutofit/>
          </a:bodyPr>
          <a:lstStyle/>
          <a:p>
            <a:pPr indent="0">
              <a:buNone/>
            </a:pPr>
            <a:endParaRPr lang="en-US" dirty="0" smtClean="0">
              <a:solidFill>
                <a:schemeClr val="accent4">
                  <a:lumMod val="40000"/>
                  <a:lumOff val="60000"/>
                </a:schemeClr>
              </a:solidFill>
            </a:endParaRPr>
          </a:p>
          <a:p>
            <a:pPr indent="0">
              <a:buNone/>
            </a:pPr>
            <a:endParaRPr lang="en-US" dirty="0">
              <a:solidFill>
                <a:srgbClr val="F6C16A"/>
              </a:solidFill>
            </a:endParaRPr>
          </a:p>
          <a:p>
            <a:pPr indent="0">
              <a:buNone/>
            </a:pPr>
            <a:r>
              <a:rPr lang="en-US" b="1" dirty="0">
                <a:solidFill>
                  <a:srgbClr val="F6C16A"/>
                </a:solidFill>
              </a:rPr>
              <a:t>Ezekiel 9:4  </a:t>
            </a:r>
            <a:r>
              <a:rPr lang="en-US" dirty="0">
                <a:solidFill>
                  <a:srgbClr val="F6C16A"/>
                </a:solidFill>
              </a:rPr>
              <a:t>And the LORD said unto him, Go through the midst of the </a:t>
            </a:r>
            <a:r>
              <a:rPr lang="en-US" dirty="0" smtClean="0">
                <a:solidFill>
                  <a:srgbClr val="F6C16A"/>
                </a:solidFill>
              </a:rPr>
              <a:t>city </a:t>
            </a:r>
            <a:r>
              <a:rPr lang="en-US" dirty="0">
                <a:solidFill>
                  <a:srgbClr val="F6C16A"/>
                </a:solidFill>
              </a:rPr>
              <a:t>(Babylon; Christendom), through the midst of Jerusalem, and set a mark upon the foreheads of the men that sigh and that cry for all the abominations that be done in the midst thereof.</a:t>
            </a:r>
          </a:p>
          <a:p>
            <a:pPr indent="0">
              <a:buNone/>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199422501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403" y="1259552"/>
            <a:ext cx="6945207" cy="4416575"/>
          </a:xfrm>
        </p:spPr>
        <p:txBody>
          <a:bodyPr>
            <a:normAutofit/>
          </a:bodyPr>
          <a:lstStyle/>
          <a:p>
            <a:pPr indent="0">
              <a:buNone/>
            </a:pPr>
            <a:endParaRPr lang="en-US" dirty="0" smtClean="0">
              <a:solidFill>
                <a:schemeClr val="accent4">
                  <a:lumMod val="40000"/>
                  <a:lumOff val="60000"/>
                </a:schemeClr>
              </a:solidFill>
            </a:endParaRPr>
          </a:p>
          <a:p>
            <a:pPr indent="0">
              <a:buNone/>
            </a:pPr>
            <a:endParaRPr lang="en-US" dirty="0">
              <a:solidFill>
                <a:schemeClr val="accent4">
                  <a:lumMod val="60000"/>
                  <a:lumOff val="40000"/>
                </a:schemeClr>
              </a:solidFill>
            </a:endParaRPr>
          </a:p>
          <a:p>
            <a:r>
              <a:rPr lang="en-US" b="1" dirty="0">
                <a:solidFill>
                  <a:srgbClr val="F6C16A"/>
                </a:solidFill>
              </a:rPr>
              <a:t>Matthew 24:45: </a:t>
            </a:r>
            <a:r>
              <a:rPr lang="en-US" b="1" dirty="0" smtClean="0">
                <a:solidFill>
                  <a:srgbClr val="F6C16A"/>
                </a:solidFill>
              </a:rPr>
              <a:t> </a:t>
            </a:r>
            <a:r>
              <a:rPr lang="en-US" dirty="0" smtClean="0">
                <a:solidFill>
                  <a:schemeClr val="accent4">
                    <a:lumMod val="60000"/>
                    <a:lumOff val="40000"/>
                  </a:schemeClr>
                </a:solidFill>
              </a:rPr>
              <a:t>Who </a:t>
            </a:r>
            <a:r>
              <a:rPr lang="en-US" dirty="0">
                <a:solidFill>
                  <a:schemeClr val="accent4">
                    <a:lumMod val="60000"/>
                    <a:lumOff val="40000"/>
                  </a:schemeClr>
                </a:solidFill>
              </a:rPr>
              <a:t>then is a faithful and wise servant, whom his lord hath made ruler over his household, to give them meat in due season</a:t>
            </a:r>
            <a:r>
              <a:rPr lang="en-US" dirty="0" smtClean="0">
                <a:solidFill>
                  <a:schemeClr val="accent4">
                    <a:lumMod val="60000"/>
                    <a:lumOff val="40000"/>
                  </a:schemeClr>
                </a:solidFill>
              </a:rPr>
              <a:t>?</a:t>
            </a:r>
          </a:p>
          <a:p>
            <a:pPr indent="0">
              <a:buNone/>
            </a:pPr>
            <a:endParaRPr lang="en-US" dirty="0">
              <a:solidFill>
                <a:schemeClr val="accent4">
                  <a:lumMod val="60000"/>
                  <a:lumOff val="40000"/>
                </a:schemeClr>
              </a:solidFill>
            </a:endParaRPr>
          </a:p>
          <a:p>
            <a:r>
              <a:rPr lang="en-US" b="1" dirty="0">
                <a:solidFill>
                  <a:srgbClr val="F6C16A"/>
                </a:solidFill>
              </a:rPr>
              <a:t>Luke 12:</a:t>
            </a:r>
            <a:r>
              <a:rPr lang="en-US" b="1" dirty="0" smtClean="0">
                <a:solidFill>
                  <a:srgbClr val="F6C16A"/>
                </a:solidFill>
              </a:rPr>
              <a:t>42:  </a:t>
            </a:r>
            <a:r>
              <a:rPr lang="en-US" dirty="0" smtClean="0">
                <a:solidFill>
                  <a:schemeClr val="accent4">
                    <a:lumMod val="60000"/>
                    <a:lumOff val="40000"/>
                  </a:schemeClr>
                </a:solidFill>
              </a:rPr>
              <a:t>And </a:t>
            </a:r>
            <a:r>
              <a:rPr lang="en-US" dirty="0">
                <a:solidFill>
                  <a:schemeClr val="accent4">
                    <a:lumMod val="60000"/>
                    <a:lumOff val="40000"/>
                  </a:schemeClr>
                </a:solidFill>
              </a:rPr>
              <a:t>the Lord said, Who then is that faithful and wise steward, whom his lord shall make ruler over his household, to give them their portion of meat in due season?</a:t>
            </a:r>
          </a:p>
          <a:p>
            <a:pPr indent="0">
              <a:buNone/>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10561090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uppe 107"/>
          <p:cNvGrpSpPr>
            <a:grpSpLocks/>
          </p:cNvGrpSpPr>
          <p:nvPr/>
        </p:nvGrpSpPr>
        <p:grpSpPr bwMode="auto">
          <a:xfrm>
            <a:off x="1667628" y="3201988"/>
            <a:ext cx="7144583" cy="457200"/>
            <a:chOff x="1700235" y="3461036"/>
            <a:chExt cx="7127982" cy="457200"/>
          </a:xfrm>
        </p:grpSpPr>
        <p:sp>
          <p:nvSpPr>
            <p:cNvPr id="5147" name="Pentagon 104"/>
            <p:cNvSpPr>
              <a:spLocks noChangeArrowheads="1"/>
            </p:cNvSpPr>
            <p:nvPr/>
          </p:nvSpPr>
          <p:spPr bwMode="auto">
            <a:xfrm>
              <a:off x="7370870" y="3461036"/>
              <a:ext cx="1457347" cy="457200"/>
            </a:xfrm>
            <a:prstGeom prst="homePlate">
              <a:avLst>
                <a:gd name="adj" fmla="val 40317"/>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5148" name="Gruppe 62"/>
            <p:cNvGrpSpPr>
              <a:grpSpLocks/>
            </p:cNvGrpSpPr>
            <p:nvPr/>
          </p:nvGrpSpPr>
          <p:grpSpPr bwMode="auto">
            <a:xfrm>
              <a:off x="1700235" y="3461036"/>
              <a:ext cx="5687430" cy="457200"/>
              <a:chOff x="1700235" y="3462341"/>
              <a:chExt cx="5687430" cy="457200"/>
            </a:xfrm>
          </p:grpSpPr>
          <p:grpSp>
            <p:nvGrpSpPr>
              <p:cNvPr id="5150" name="Gruppe 75"/>
              <p:cNvGrpSpPr>
                <a:grpSpLocks/>
              </p:cNvGrpSpPr>
              <p:nvPr/>
            </p:nvGrpSpPr>
            <p:grpSpPr bwMode="auto">
              <a:xfrm>
                <a:off x="1700235" y="3462341"/>
                <a:ext cx="5662698" cy="457200"/>
                <a:chOff x="1985299" y="2949958"/>
                <a:chExt cx="6843028" cy="457921"/>
              </a:xfrm>
            </p:grpSpPr>
            <p:sp>
              <p:nvSpPr>
                <p:cNvPr id="5156" name="Rectangle 445"/>
                <p:cNvSpPr>
                  <a:spLocks noChangeArrowheads="1"/>
                </p:cNvSpPr>
                <p:nvPr/>
              </p:nvSpPr>
              <p:spPr bwMode="auto">
                <a:xfrm>
                  <a:off x="1985299" y="2949958"/>
                  <a:ext cx="1707400"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5157" name="Rectangle 446"/>
                <p:cNvSpPr>
                  <a:spLocks noChangeArrowheads="1"/>
                </p:cNvSpPr>
                <p:nvPr/>
              </p:nvSpPr>
              <p:spPr bwMode="auto">
                <a:xfrm>
                  <a:off x="3694616"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5158" name="Rectangle 447"/>
                <p:cNvSpPr>
                  <a:spLocks noChangeArrowheads="1"/>
                </p:cNvSpPr>
                <p:nvPr/>
              </p:nvSpPr>
              <p:spPr bwMode="auto">
                <a:xfrm>
                  <a:off x="5405853" y="2949958"/>
                  <a:ext cx="1709319"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5159" name="Rectangle 448"/>
                <p:cNvSpPr>
                  <a:spLocks noChangeArrowheads="1"/>
                </p:cNvSpPr>
                <p:nvPr/>
              </p:nvSpPr>
              <p:spPr bwMode="auto">
                <a:xfrm>
                  <a:off x="7119009" y="2949958"/>
                  <a:ext cx="1709318" cy="457921"/>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grpSp>
          <p:sp>
            <p:nvSpPr>
              <p:cNvPr id="5151" name="Rectangle 445"/>
              <p:cNvSpPr>
                <a:spLocks noChangeArrowheads="1"/>
              </p:cNvSpPr>
              <p:nvPr/>
            </p:nvSpPr>
            <p:spPr bwMode="auto">
              <a:xfrm>
                <a:off x="1724969" y="3539291"/>
                <a:ext cx="1412896" cy="300038"/>
              </a:xfrm>
              <a:prstGeom prst="rect">
                <a:avLst/>
              </a:prstGeom>
              <a:noFill/>
              <a:ln w="19050">
                <a:noFill/>
                <a:round/>
                <a:headEnd/>
                <a:tailEnd/>
              </a:ln>
            </p:spPr>
            <p:txBody>
              <a:bodyPr anchor="ctr"/>
              <a:lstStyle/>
              <a:p>
                <a:pPr indent="-342900" algn="ctr" defTabSz="914400"/>
                <a:r>
                  <a:rPr lang="en-US" noProof="1">
                    <a:solidFill>
                      <a:srgbClr val="000000"/>
                    </a:solidFill>
                    <a:latin typeface="Calibri" pitchFamily="-111" charset="0"/>
                  </a:rPr>
                  <a:t>2008</a:t>
                </a:r>
              </a:p>
            </p:txBody>
          </p:sp>
          <p:sp>
            <p:nvSpPr>
              <p:cNvPr id="5152" name="Rectangle 446"/>
              <p:cNvSpPr>
                <a:spLocks noChangeArrowheads="1"/>
              </p:cNvSpPr>
              <p:nvPr/>
            </p:nvSpPr>
            <p:spPr bwMode="auto">
              <a:xfrm>
                <a:off x="3131098" y="3530935"/>
                <a:ext cx="1414484" cy="300038"/>
              </a:xfrm>
              <a:prstGeom prst="rect">
                <a:avLst/>
              </a:prstGeom>
              <a:noFill/>
              <a:ln w="19050">
                <a:noFill/>
                <a:round/>
                <a:headEnd/>
                <a:tailEnd/>
              </a:ln>
            </p:spPr>
            <p:txBody>
              <a:bodyPr anchor="ctr"/>
              <a:lstStyle/>
              <a:p>
                <a:pPr indent="-342900" algn="ctr" defTabSz="914400"/>
                <a:r>
                  <a:rPr lang="en-US" noProof="1">
                    <a:solidFill>
                      <a:srgbClr val="000000"/>
                    </a:solidFill>
                    <a:latin typeface="Calibri" pitchFamily="-111" charset="0"/>
                  </a:rPr>
                  <a:t>2009</a:t>
                </a:r>
              </a:p>
            </p:txBody>
          </p:sp>
          <p:sp>
            <p:nvSpPr>
              <p:cNvPr id="5153" name="Rectangle 447"/>
              <p:cNvSpPr>
                <a:spLocks noChangeArrowheads="1"/>
              </p:cNvSpPr>
              <p:nvPr/>
            </p:nvSpPr>
            <p:spPr bwMode="auto">
              <a:xfrm>
                <a:off x="4547169" y="3522579"/>
                <a:ext cx="1414484" cy="300038"/>
              </a:xfrm>
              <a:prstGeom prst="rect">
                <a:avLst/>
              </a:prstGeom>
              <a:noFill/>
              <a:ln w="19050">
                <a:noFill/>
                <a:round/>
                <a:headEnd/>
                <a:tailEnd/>
              </a:ln>
            </p:spPr>
            <p:txBody>
              <a:bodyPr anchor="ctr"/>
              <a:lstStyle/>
              <a:p>
                <a:pPr indent="-342900" algn="ctr" defTabSz="914400"/>
                <a:r>
                  <a:rPr lang="en-US" noProof="1">
                    <a:solidFill>
                      <a:srgbClr val="000000"/>
                    </a:solidFill>
                    <a:latin typeface="Calibri" pitchFamily="-111" charset="0"/>
                  </a:rPr>
                  <a:t>2010</a:t>
                </a:r>
              </a:p>
            </p:txBody>
          </p:sp>
          <p:sp>
            <p:nvSpPr>
              <p:cNvPr id="5154" name="Rectangle 448"/>
              <p:cNvSpPr>
                <a:spLocks noChangeArrowheads="1"/>
              </p:cNvSpPr>
              <p:nvPr/>
            </p:nvSpPr>
            <p:spPr bwMode="auto">
              <a:xfrm>
                <a:off x="5973182" y="3522579"/>
                <a:ext cx="1414483" cy="300038"/>
              </a:xfrm>
              <a:prstGeom prst="rect">
                <a:avLst/>
              </a:prstGeom>
              <a:noFill/>
              <a:ln w="19050">
                <a:noFill/>
                <a:round/>
                <a:headEnd/>
                <a:tailEnd/>
              </a:ln>
            </p:spPr>
            <p:txBody>
              <a:bodyPr anchor="ctr"/>
              <a:lstStyle/>
              <a:p>
                <a:pPr indent="-342900" algn="ctr" defTabSz="914400"/>
                <a:r>
                  <a:rPr lang="en-US" noProof="1">
                    <a:solidFill>
                      <a:srgbClr val="000000"/>
                    </a:solidFill>
                    <a:latin typeface="Calibri" pitchFamily="-111" charset="0"/>
                  </a:rPr>
                  <a:t>2011</a:t>
                </a:r>
              </a:p>
            </p:txBody>
          </p:sp>
        </p:grpSp>
        <p:sp>
          <p:nvSpPr>
            <p:cNvPr id="5149" name="Rectangle 448"/>
            <p:cNvSpPr>
              <a:spLocks noChangeArrowheads="1"/>
            </p:cNvSpPr>
            <p:nvPr/>
          </p:nvSpPr>
          <p:spPr bwMode="auto">
            <a:xfrm>
              <a:off x="7383407" y="3522862"/>
              <a:ext cx="1414483" cy="300037"/>
            </a:xfrm>
            <a:prstGeom prst="rect">
              <a:avLst/>
            </a:prstGeom>
            <a:noFill/>
            <a:ln w="19050">
              <a:noFill/>
              <a:round/>
              <a:headEnd/>
              <a:tailEnd/>
            </a:ln>
          </p:spPr>
          <p:txBody>
            <a:bodyPr anchor="ctr"/>
            <a:lstStyle/>
            <a:p>
              <a:pPr indent="-342900" algn="ctr" defTabSz="914400"/>
              <a:r>
                <a:rPr lang="en-US" noProof="1">
                  <a:solidFill>
                    <a:srgbClr val="000000"/>
                  </a:solidFill>
                  <a:latin typeface="Calibri" pitchFamily="-111" charset="0"/>
                </a:rPr>
                <a:t>2012</a:t>
              </a:r>
            </a:p>
          </p:txBody>
        </p:sp>
      </p:grpSp>
      <p:sp>
        <p:nvSpPr>
          <p:cNvPr id="5124" name="Rektangel 82"/>
          <p:cNvSpPr>
            <a:spLocks noChangeArrowheads="1"/>
          </p:cNvSpPr>
          <p:nvPr/>
        </p:nvSpPr>
        <p:spPr bwMode="auto">
          <a:xfrm>
            <a:off x="304800" y="1722438"/>
            <a:ext cx="1954213" cy="996950"/>
          </a:xfrm>
          <a:prstGeom prst="rect">
            <a:avLst/>
          </a:prstGeom>
          <a:noFill/>
          <a:ln w="9525">
            <a:noFill/>
            <a:miter lim="800000"/>
            <a:headEnd/>
            <a:tailEnd/>
          </a:ln>
        </p:spPr>
        <p:txBody>
          <a:bodyPr>
            <a:spAutoFit/>
          </a:bodyPr>
          <a:lstStyle/>
          <a:p>
            <a:pPr defTabSz="801688">
              <a:spcBef>
                <a:spcPct val="20000"/>
              </a:spcBef>
            </a:pPr>
            <a:r>
              <a:rPr lang="en-US" sz="1400" b="1" noProof="1">
                <a:solidFill>
                  <a:srgbClr val="F6C16A"/>
                </a:solidFill>
                <a:latin typeface="Calibri" pitchFamily="-111" charset="0"/>
                <a:cs typeface="Arial" charset="0"/>
              </a:rPr>
              <a:t>This is an example text</a:t>
            </a:r>
          </a:p>
          <a:p>
            <a:pPr defTabSz="801688">
              <a:spcBef>
                <a:spcPct val="20000"/>
              </a:spcBef>
            </a:pPr>
            <a:r>
              <a:rPr lang="en-US" sz="1400" noProof="1">
                <a:solidFill>
                  <a:srgbClr val="F6C16A"/>
                </a:solidFill>
                <a:latin typeface="Calibri" pitchFamily="-111" charset="0"/>
                <a:cs typeface="Arial" charset="0"/>
              </a:rPr>
              <a:t>Go ahead an replace it with your own text. This is an example text.</a:t>
            </a:r>
          </a:p>
        </p:txBody>
      </p:sp>
      <p:sp>
        <p:nvSpPr>
          <p:cNvPr id="91" name="Nedadgående pil 90"/>
          <p:cNvSpPr>
            <a:spLocks noChangeArrowheads="1"/>
          </p:cNvSpPr>
          <p:nvPr/>
        </p:nvSpPr>
        <p:spPr bwMode="auto">
          <a:xfrm>
            <a:off x="898525" y="2746375"/>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6" name="Rektangel 91"/>
          <p:cNvSpPr>
            <a:spLocks noChangeArrowheads="1"/>
          </p:cNvSpPr>
          <p:nvPr/>
        </p:nvSpPr>
        <p:spPr bwMode="auto">
          <a:xfrm>
            <a:off x="2830513" y="1722438"/>
            <a:ext cx="1954212" cy="996950"/>
          </a:xfrm>
          <a:prstGeom prst="rect">
            <a:avLst/>
          </a:prstGeom>
          <a:noFill/>
          <a:ln w="9525">
            <a:noFill/>
            <a:miter lim="800000"/>
            <a:headEnd/>
            <a:tailEnd/>
          </a:ln>
        </p:spPr>
        <p:txBody>
          <a:bodyPr>
            <a:spAutoFit/>
          </a:bodyPr>
          <a:lstStyle/>
          <a:p>
            <a:pPr defTabSz="801688">
              <a:spcBef>
                <a:spcPct val="20000"/>
              </a:spcBef>
            </a:pPr>
            <a:r>
              <a:rPr lang="en-US" sz="1400" b="1" noProof="1">
                <a:solidFill>
                  <a:srgbClr val="F6C16A"/>
                </a:solidFill>
                <a:latin typeface="Calibri" pitchFamily="-111" charset="0"/>
                <a:cs typeface="Arial" charset="0"/>
              </a:rPr>
              <a:t>This is an example text</a:t>
            </a:r>
          </a:p>
          <a:p>
            <a:pPr defTabSz="801688">
              <a:spcBef>
                <a:spcPct val="20000"/>
              </a:spcBef>
            </a:pPr>
            <a:r>
              <a:rPr lang="en-US" sz="1400" noProof="1">
                <a:solidFill>
                  <a:srgbClr val="F6C16A"/>
                </a:solidFill>
                <a:latin typeface="Calibri" pitchFamily="-111" charset="0"/>
                <a:cs typeface="Arial" charset="0"/>
              </a:rPr>
              <a:t>Go ahead an replace it with your own text. This is an example text.</a:t>
            </a:r>
          </a:p>
        </p:txBody>
      </p:sp>
      <p:sp>
        <p:nvSpPr>
          <p:cNvPr id="93" name="Nedadgående pil 92"/>
          <p:cNvSpPr>
            <a:spLocks noChangeArrowheads="1"/>
          </p:cNvSpPr>
          <p:nvPr/>
        </p:nvSpPr>
        <p:spPr bwMode="auto">
          <a:xfrm>
            <a:off x="3522663" y="2746375"/>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8" name="Rektangel 93"/>
          <p:cNvSpPr>
            <a:spLocks noChangeArrowheads="1"/>
          </p:cNvSpPr>
          <p:nvPr/>
        </p:nvSpPr>
        <p:spPr bwMode="auto">
          <a:xfrm>
            <a:off x="5638800" y="1689100"/>
            <a:ext cx="1954213" cy="996950"/>
          </a:xfrm>
          <a:prstGeom prst="rect">
            <a:avLst/>
          </a:prstGeom>
          <a:noFill/>
          <a:ln w="9525">
            <a:noFill/>
            <a:miter lim="800000"/>
            <a:headEnd/>
            <a:tailEnd/>
          </a:ln>
        </p:spPr>
        <p:txBody>
          <a:bodyPr>
            <a:spAutoFit/>
          </a:bodyPr>
          <a:lstStyle/>
          <a:p>
            <a:pPr defTabSz="801688">
              <a:spcBef>
                <a:spcPct val="20000"/>
              </a:spcBef>
            </a:pPr>
            <a:r>
              <a:rPr lang="en-US" sz="1400" b="1" noProof="1">
                <a:solidFill>
                  <a:srgbClr val="080808"/>
                </a:solidFill>
                <a:latin typeface="Calibri" pitchFamily="-111" charset="0"/>
                <a:cs typeface="Arial" charset="0"/>
              </a:rPr>
              <a:t>This is an example text</a:t>
            </a:r>
          </a:p>
          <a:p>
            <a:pPr defTabSz="801688">
              <a:spcBef>
                <a:spcPct val="20000"/>
              </a:spcBef>
            </a:pPr>
            <a:r>
              <a:rPr lang="en-US" sz="1400" noProof="1">
                <a:solidFill>
                  <a:srgbClr val="080808"/>
                </a:solidFill>
                <a:latin typeface="Calibri" pitchFamily="-111" charset="0"/>
                <a:cs typeface="Arial" charset="0"/>
              </a:rPr>
              <a:t>Go ahead an replace it with your own text. This is an example text.</a:t>
            </a:r>
          </a:p>
        </p:txBody>
      </p:sp>
      <p:sp>
        <p:nvSpPr>
          <p:cNvPr id="95" name="Nedadgående pil 94"/>
          <p:cNvSpPr>
            <a:spLocks noChangeArrowheads="1"/>
          </p:cNvSpPr>
          <p:nvPr/>
        </p:nvSpPr>
        <p:spPr bwMode="auto">
          <a:xfrm>
            <a:off x="6330950" y="2713038"/>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0" name="Rektangel 95"/>
          <p:cNvSpPr>
            <a:spLocks noChangeArrowheads="1"/>
          </p:cNvSpPr>
          <p:nvPr/>
        </p:nvSpPr>
        <p:spPr bwMode="auto">
          <a:xfrm>
            <a:off x="1370013" y="4175125"/>
            <a:ext cx="1954212" cy="996950"/>
          </a:xfrm>
          <a:prstGeom prst="rect">
            <a:avLst/>
          </a:prstGeom>
          <a:noFill/>
          <a:ln w="9525">
            <a:noFill/>
            <a:miter lim="800000"/>
            <a:headEnd/>
            <a:tailEnd/>
          </a:ln>
        </p:spPr>
        <p:txBody>
          <a:bodyPr>
            <a:spAutoFit/>
          </a:bodyPr>
          <a:lstStyle/>
          <a:p>
            <a:pPr defTabSz="801688">
              <a:spcBef>
                <a:spcPct val="20000"/>
              </a:spcBef>
            </a:pPr>
            <a:r>
              <a:rPr lang="en-US" sz="1400" b="1" noProof="1">
                <a:solidFill>
                  <a:srgbClr val="080808"/>
                </a:solidFill>
                <a:latin typeface="Calibri" pitchFamily="-111" charset="0"/>
                <a:cs typeface="Arial" charset="0"/>
              </a:rPr>
              <a:t>This is an example text</a:t>
            </a:r>
          </a:p>
          <a:p>
            <a:pPr defTabSz="801688">
              <a:spcBef>
                <a:spcPct val="20000"/>
              </a:spcBef>
            </a:pPr>
            <a:r>
              <a:rPr lang="en-US" sz="1400" noProof="1">
                <a:solidFill>
                  <a:srgbClr val="080808"/>
                </a:solidFill>
                <a:latin typeface="Calibri" pitchFamily="-111" charset="0"/>
                <a:cs typeface="Arial" charset="0"/>
              </a:rPr>
              <a:t>Go ahead an replace it with your own text. This is an example text.</a:t>
            </a:r>
          </a:p>
        </p:txBody>
      </p:sp>
      <p:sp>
        <p:nvSpPr>
          <p:cNvPr id="97" name="Nedadgående pil 96"/>
          <p:cNvSpPr>
            <a:spLocks noChangeArrowheads="1"/>
          </p:cNvSpPr>
          <p:nvPr/>
        </p:nvSpPr>
        <p:spPr bwMode="auto">
          <a:xfrm rot="10800000">
            <a:off x="2149475" y="3567113"/>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2" name="Rektangel 98"/>
          <p:cNvSpPr>
            <a:spLocks noChangeArrowheads="1"/>
          </p:cNvSpPr>
          <p:nvPr/>
        </p:nvSpPr>
        <p:spPr bwMode="auto">
          <a:xfrm>
            <a:off x="4189413" y="4197350"/>
            <a:ext cx="1954212" cy="996950"/>
          </a:xfrm>
          <a:prstGeom prst="rect">
            <a:avLst/>
          </a:prstGeom>
          <a:noFill/>
          <a:ln w="9525">
            <a:noFill/>
            <a:miter lim="800000"/>
            <a:headEnd/>
            <a:tailEnd/>
          </a:ln>
        </p:spPr>
        <p:txBody>
          <a:bodyPr>
            <a:spAutoFit/>
          </a:bodyPr>
          <a:lstStyle/>
          <a:p>
            <a:pPr defTabSz="801688">
              <a:spcBef>
                <a:spcPct val="20000"/>
              </a:spcBef>
            </a:pPr>
            <a:r>
              <a:rPr lang="en-US" sz="1400" b="1" noProof="1">
                <a:solidFill>
                  <a:srgbClr val="080808"/>
                </a:solidFill>
                <a:latin typeface="Calibri" pitchFamily="-111" charset="0"/>
                <a:cs typeface="Arial" charset="0"/>
              </a:rPr>
              <a:t>This is an example text</a:t>
            </a:r>
          </a:p>
          <a:p>
            <a:pPr defTabSz="801688">
              <a:spcBef>
                <a:spcPct val="20000"/>
              </a:spcBef>
            </a:pPr>
            <a:r>
              <a:rPr lang="en-US" sz="1400" noProof="1">
                <a:solidFill>
                  <a:srgbClr val="080808"/>
                </a:solidFill>
                <a:latin typeface="Calibri" pitchFamily="-111" charset="0"/>
                <a:cs typeface="Arial" charset="0"/>
              </a:rPr>
              <a:t>Go ahead an replace it with your own text. This is an example text.</a:t>
            </a:r>
          </a:p>
        </p:txBody>
      </p:sp>
      <p:sp>
        <p:nvSpPr>
          <p:cNvPr id="100" name="Nedadgående pil 99"/>
          <p:cNvSpPr>
            <a:spLocks noChangeArrowheads="1"/>
          </p:cNvSpPr>
          <p:nvPr/>
        </p:nvSpPr>
        <p:spPr bwMode="auto">
          <a:xfrm rot="10800000">
            <a:off x="4968875" y="3587750"/>
            <a:ext cx="249238"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4" name="Rektangel 100"/>
          <p:cNvSpPr>
            <a:spLocks noChangeArrowheads="1"/>
          </p:cNvSpPr>
          <p:nvPr/>
        </p:nvSpPr>
        <p:spPr bwMode="auto">
          <a:xfrm>
            <a:off x="6856413" y="4179888"/>
            <a:ext cx="1954212" cy="996950"/>
          </a:xfrm>
          <a:prstGeom prst="rect">
            <a:avLst/>
          </a:prstGeom>
          <a:noFill/>
          <a:ln w="9525">
            <a:noFill/>
            <a:miter lim="800000"/>
            <a:headEnd/>
            <a:tailEnd/>
          </a:ln>
        </p:spPr>
        <p:txBody>
          <a:bodyPr>
            <a:spAutoFit/>
          </a:bodyPr>
          <a:lstStyle/>
          <a:p>
            <a:pPr defTabSz="801688">
              <a:spcBef>
                <a:spcPct val="20000"/>
              </a:spcBef>
            </a:pPr>
            <a:r>
              <a:rPr lang="en-US" sz="1400" b="1" noProof="1">
                <a:solidFill>
                  <a:srgbClr val="080808"/>
                </a:solidFill>
                <a:latin typeface="Calibri" pitchFamily="-111" charset="0"/>
                <a:cs typeface="Arial" charset="0"/>
              </a:rPr>
              <a:t>This is an example text</a:t>
            </a:r>
          </a:p>
          <a:p>
            <a:pPr defTabSz="801688">
              <a:spcBef>
                <a:spcPct val="20000"/>
              </a:spcBef>
            </a:pPr>
            <a:r>
              <a:rPr lang="en-US" sz="1400" noProof="1">
                <a:solidFill>
                  <a:srgbClr val="080808"/>
                </a:solidFill>
                <a:latin typeface="Calibri" pitchFamily="-111" charset="0"/>
                <a:cs typeface="Arial" charset="0"/>
              </a:rPr>
              <a:t>Go ahead an replace it with your own text. This is an example text.</a:t>
            </a:r>
          </a:p>
        </p:txBody>
      </p:sp>
      <p:sp>
        <p:nvSpPr>
          <p:cNvPr id="5135" name="Rectangle 8"/>
          <p:cNvSpPr>
            <a:spLocks noChangeArrowheads="1"/>
          </p:cNvSpPr>
          <p:nvPr/>
        </p:nvSpPr>
        <p:spPr bwMode="gray">
          <a:xfrm>
            <a:off x="314325" y="195263"/>
            <a:ext cx="8520113" cy="600075"/>
          </a:xfrm>
          <a:prstGeom prst="rect">
            <a:avLst/>
          </a:prstGeom>
          <a:noFill/>
          <a:ln w="9525">
            <a:noFill/>
            <a:miter lim="800000"/>
            <a:headEnd/>
            <a:tailEnd/>
          </a:ln>
        </p:spPr>
        <p:txBody>
          <a:bodyPr lIns="0" rIns="0" anchor="ctr"/>
          <a:lstStyle/>
          <a:p>
            <a:r>
              <a:rPr lang="de-DE" sz="2400" b="1">
                <a:solidFill>
                  <a:srgbClr val="080808"/>
                </a:solidFill>
                <a:latin typeface="Calibri" pitchFamily="-111" charset="0"/>
              </a:rPr>
              <a:t>TIMELINES PHOTOS</a:t>
            </a:r>
          </a:p>
        </p:txBody>
      </p:sp>
      <p:sp>
        <p:nvSpPr>
          <p:cNvPr id="41" name="Nedadgående pil 40"/>
          <p:cNvSpPr>
            <a:spLocks noChangeArrowheads="1"/>
          </p:cNvSpPr>
          <p:nvPr/>
        </p:nvSpPr>
        <p:spPr bwMode="auto">
          <a:xfrm rot="10800000">
            <a:off x="7635875" y="3570288"/>
            <a:ext cx="249238" cy="538162"/>
          </a:xfrm>
          <a:prstGeom prst="downArrow">
            <a:avLst>
              <a:gd name="adj1" fmla="val 50000"/>
              <a:gd name="adj2" fmla="val 50002"/>
            </a:avLst>
          </a:prstGeom>
          <a:gradFill rotWithShape="1">
            <a:gsLst>
              <a:gs pos="0">
                <a:srgbClr val="FB0036"/>
              </a:gs>
              <a:gs pos="100000">
                <a:srgbClr val="C00000"/>
              </a:gs>
            </a:gsLst>
            <a:lin ang="5400000" scaled="1"/>
          </a:gradFill>
          <a:ln w="9525">
            <a:solidFill>
              <a:srgbClr val="C00000"/>
            </a:solidFill>
            <a:miter lim="800000"/>
            <a:headEnd/>
            <a:tailEnd/>
          </a:ln>
          <a:effectLst>
            <a:outerShdw blurRad="63500" dist="38100" dir="2700000" algn="tl" rotWithShape="0">
              <a:srgbClr val="000000">
                <a:alpha val="39999"/>
              </a:srgbClr>
            </a:outerShdw>
          </a:effectLst>
        </p:spPr>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pic>
        <p:nvPicPr>
          <p:cNvPr id="5138" name="Picture 66" descr="slideshoplogo.png"/>
          <p:cNvPicPr>
            <a:picLocks noChangeAspect="1"/>
          </p:cNvPicPr>
          <p:nvPr/>
        </p:nvPicPr>
        <p:blipFill>
          <a:blip r:embed="rId3"/>
          <a:srcRect/>
          <a:stretch>
            <a:fillRect/>
          </a:stretch>
        </p:blipFill>
        <p:spPr bwMode="auto">
          <a:xfrm>
            <a:off x="7454900" y="165100"/>
            <a:ext cx="1689100" cy="495300"/>
          </a:xfrm>
          <a:prstGeom prst="rect">
            <a:avLst/>
          </a:prstGeom>
          <a:noFill/>
          <a:ln w="9525">
            <a:noFill/>
            <a:miter lim="800000"/>
            <a:headEnd/>
            <a:tailEnd/>
          </a:ln>
        </p:spPr>
      </p:pic>
      <p:sp>
        <p:nvSpPr>
          <p:cNvPr id="40" name="Rectangle 445"/>
          <p:cNvSpPr>
            <a:spLocks noChangeArrowheads="1"/>
          </p:cNvSpPr>
          <p:nvPr/>
        </p:nvSpPr>
        <p:spPr bwMode="auto">
          <a:xfrm>
            <a:off x="254753" y="3201988"/>
            <a:ext cx="1412875" cy="457200"/>
          </a:xfrm>
          <a:prstGeom prst="rect">
            <a:avLst/>
          </a:prstGeom>
          <a:solidFill>
            <a:schemeClr val="accent4">
              <a:lumMod val="40000"/>
              <a:lumOff val="60000"/>
            </a:schemeClr>
          </a:solidFill>
          <a:ln w="19050">
            <a:solidFill>
              <a:schemeClr val="accent4">
                <a:lumMod val="40000"/>
                <a:lumOff val="60000"/>
              </a:schemeClr>
            </a:solidFill>
            <a:round/>
            <a:headEnd/>
            <a:tailEnd/>
          </a:ln>
        </p:spPr>
        <p:txBody>
          <a:bodyPr anchor="ctr"/>
          <a:lstStyle/>
          <a:p>
            <a:pPr indent="-342900" algn="ctr" defTabSz="914400"/>
            <a:endParaRPr lang="en-US" noProof="1">
              <a:latin typeface="Calibri" pitchFamily="-111" charset="0"/>
            </a:endParaRPr>
          </a:p>
        </p:txBody>
      </p:sp>
      <p:sp>
        <p:nvSpPr>
          <p:cNvPr id="42" name="Rectangle 445"/>
          <p:cNvSpPr>
            <a:spLocks noChangeArrowheads="1"/>
          </p:cNvSpPr>
          <p:nvPr/>
        </p:nvSpPr>
        <p:spPr bwMode="auto">
          <a:xfrm>
            <a:off x="254754" y="3297614"/>
            <a:ext cx="1412874" cy="300038"/>
          </a:xfrm>
          <a:prstGeom prst="rect">
            <a:avLst/>
          </a:prstGeom>
          <a:noFill/>
          <a:ln w="19050">
            <a:noFill/>
            <a:round/>
            <a:headEnd/>
            <a:tailEnd/>
          </a:ln>
        </p:spPr>
        <p:txBody>
          <a:bodyPr anchor="ctr"/>
          <a:lstStyle/>
          <a:p>
            <a:pPr indent="-342900" algn="ctr" defTabSz="914400"/>
            <a:r>
              <a:rPr lang="en-US" noProof="1" smtClean="0">
                <a:solidFill>
                  <a:schemeClr val="bg1"/>
                </a:solidFill>
                <a:latin typeface="Calibri" pitchFamily="-111" charset="0"/>
              </a:rPr>
              <a:t>2007</a:t>
            </a:r>
            <a:endParaRPr lang="en-US" noProof="1">
              <a:solidFill>
                <a:schemeClr val="bg1"/>
              </a:solidFill>
              <a:latin typeface="Calibri" pitchFamily="-111" charset="0"/>
            </a:endParaRPr>
          </a:p>
        </p:txBody>
      </p:sp>
    </p:spTree>
    <p:extLst>
      <p:ext uri="{BB962C8B-B14F-4D97-AF65-F5344CB8AC3E}">
        <p14:creationId xmlns:p14="http://schemas.microsoft.com/office/powerpoint/2010/main" val="61408017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403" y="1140024"/>
            <a:ext cx="7027948" cy="4416575"/>
          </a:xfrm>
        </p:spPr>
        <p:txBody>
          <a:bodyPr>
            <a:normAutofit lnSpcReduction="10000"/>
          </a:bodyPr>
          <a:lstStyle/>
          <a:p>
            <a:pPr marL="68580" indent="-342900">
              <a:buFont typeface="+mj-lt"/>
              <a:buAutoNum type="arabicPeriod"/>
            </a:pPr>
            <a:r>
              <a:rPr lang="en-US" dirty="0" smtClean="0">
                <a:solidFill>
                  <a:schemeClr val="accent4">
                    <a:lumMod val="60000"/>
                    <a:lumOff val="40000"/>
                  </a:schemeClr>
                </a:solidFill>
              </a:rPr>
              <a:t>He was clothed with Linen…</a:t>
            </a:r>
          </a:p>
          <a:p>
            <a:pPr marL="68580" indent="-342900">
              <a:buFont typeface="+mj-lt"/>
              <a:buAutoNum type="arabicPeriod"/>
            </a:pPr>
            <a:r>
              <a:rPr lang="en-US" dirty="0" smtClean="0">
                <a:solidFill>
                  <a:schemeClr val="accent4">
                    <a:lumMod val="60000"/>
                    <a:lumOff val="40000"/>
                  </a:schemeClr>
                </a:solidFill>
              </a:rPr>
              <a:t>He had a Writer’s inkhorn by his side (an ink well)…</a:t>
            </a:r>
          </a:p>
          <a:p>
            <a:pPr marL="68580" indent="-342900">
              <a:buFont typeface="+mj-lt"/>
              <a:buAutoNum type="arabicPeriod"/>
            </a:pPr>
            <a:r>
              <a:rPr lang="en-US" dirty="0" smtClean="0">
                <a:solidFill>
                  <a:schemeClr val="accent4">
                    <a:lumMod val="60000"/>
                    <a:lumOff val="40000"/>
                  </a:schemeClr>
                </a:solidFill>
              </a:rPr>
              <a:t>He stood beside the Brazen Alter…</a:t>
            </a:r>
          </a:p>
          <a:p>
            <a:pPr marL="68580" indent="-342900">
              <a:buFont typeface="+mj-lt"/>
              <a:buAutoNum type="arabicPeriod"/>
            </a:pPr>
            <a:r>
              <a:rPr lang="en-US" dirty="0" smtClean="0">
                <a:solidFill>
                  <a:schemeClr val="accent4">
                    <a:lumMod val="60000"/>
                    <a:lumOff val="40000"/>
                  </a:schemeClr>
                </a:solidFill>
              </a:rPr>
              <a:t>He set a mark </a:t>
            </a:r>
            <a:r>
              <a:rPr lang="en-US" dirty="0">
                <a:solidFill>
                  <a:schemeClr val="accent4">
                    <a:lumMod val="60000"/>
                    <a:lumOff val="40000"/>
                  </a:schemeClr>
                </a:solidFill>
              </a:rPr>
              <a:t>upon the foreheads of the men </a:t>
            </a:r>
            <a:r>
              <a:rPr lang="en-US" dirty="0" smtClean="0">
                <a:solidFill>
                  <a:schemeClr val="accent4">
                    <a:lumMod val="60000"/>
                    <a:lumOff val="40000"/>
                  </a:schemeClr>
                </a:solidFill>
              </a:rPr>
              <a:t>that sigh </a:t>
            </a:r>
            <a:r>
              <a:rPr lang="en-US" dirty="0">
                <a:solidFill>
                  <a:schemeClr val="accent4">
                    <a:lumMod val="60000"/>
                    <a:lumOff val="40000"/>
                  </a:schemeClr>
                </a:solidFill>
              </a:rPr>
              <a:t>and that cry for all the abominations that be done in the </a:t>
            </a:r>
            <a:r>
              <a:rPr lang="en-US" dirty="0" smtClean="0">
                <a:solidFill>
                  <a:schemeClr val="accent4">
                    <a:lumMod val="60000"/>
                    <a:lumOff val="40000"/>
                  </a:schemeClr>
                </a:solidFill>
              </a:rPr>
              <a:t>midst thereof (of the city “Babylon)… </a:t>
            </a:r>
          </a:p>
          <a:p>
            <a:pPr marL="68580" indent="-342900">
              <a:buFont typeface="+mj-lt"/>
              <a:buAutoNum type="arabicPeriod"/>
            </a:pPr>
            <a:r>
              <a:rPr lang="en-US" dirty="0" smtClean="0">
                <a:solidFill>
                  <a:schemeClr val="accent4">
                    <a:lumMod val="60000"/>
                    <a:lumOff val="40000"/>
                  </a:schemeClr>
                </a:solidFill>
              </a:rPr>
              <a:t>He was made ruler over </a:t>
            </a:r>
            <a:r>
              <a:rPr lang="en-US" dirty="0">
                <a:solidFill>
                  <a:schemeClr val="accent4">
                    <a:lumMod val="60000"/>
                    <a:lumOff val="40000"/>
                  </a:schemeClr>
                </a:solidFill>
              </a:rPr>
              <a:t>his </a:t>
            </a:r>
            <a:r>
              <a:rPr lang="en-US" dirty="0" smtClean="0">
                <a:solidFill>
                  <a:schemeClr val="accent4">
                    <a:lumMod val="60000"/>
                    <a:lumOff val="40000"/>
                  </a:schemeClr>
                </a:solidFill>
              </a:rPr>
              <a:t>(The Lord’s) household</a:t>
            </a:r>
            <a:r>
              <a:rPr lang="en-US" dirty="0">
                <a:solidFill>
                  <a:schemeClr val="accent4">
                    <a:lumMod val="60000"/>
                    <a:lumOff val="40000"/>
                  </a:schemeClr>
                </a:solidFill>
              </a:rPr>
              <a:t>, to give </a:t>
            </a:r>
            <a:r>
              <a:rPr lang="en-US" dirty="0" smtClean="0">
                <a:solidFill>
                  <a:schemeClr val="accent4">
                    <a:lumMod val="60000"/>
                    <a:lumOff val="40000"/>
                  </a:schemeClr>
                </a:solidFill>
              </a:rPr>
              <a:t>them (who?) </a:t>
            </a:r>
            <a:r>
              <a:rPr lang="en-US" dirty="0">
                <a:solidFill>
                  <a:schemeClr val="accent4">
                    <a:lumMod val="60000"/>
                    <a:lumOff val="40000"/>
                  </a:schemeClr>
                </a:solidFill>
              </a:rPr>
              <a:t>meat in due season? </a:t>
            </a:r>
            <a:endParaRPr lang="en-US" dirty="0" smtClean="0">
              <a:solidFill>
                <a:schemeClr val="accent4">
                  <a:lumMod val="60000"/>
                  <a:lumOff val="40000"/>
                </a:schemeClr>
              </a:solidFill>
            </a:endParaRPr>
          </a:p>
          <a:p>
            <a:pPr marL="68580" indent="-342900">
              <a:buFont typeface="+mj-lt"/>
              <a:buAutoNum type="arabicPeriod"/>
            </a:pPr>
            <a:r>
              <a:rPr lang="en-US" dirty="0">
                <a:solidFill>
                  <a:schemeClr val="accent4">
                    <a:lumMod val="60000"/>
                    <a:lumOff val="40000"/>
                  </a:schemeClr>
                </a:solidFill>
              </a:rPr>
              <a:t>He reported the matter, saying, I have done as thou hast commanded me.</a:t>
            </a:r>
          </a:p>
          <a:p>
            <a:endParaRPr lang="en-US" dirty="0">
              <a:solidFill>
                <a:schemeClr val="accent4">
                  <a:lumMod val="60000"/>
                  <a:lumOff val="40000"/>
                </a:schemeClr>
              </a:solidFill>
            </a:endParaRPr>
          </a:p>
          <a:p>
            <a:endParaRPr lang="en-US" dirty="0">
              <a:solidFill>
                <a:srgbClr val="F9D59B"/>
              </a:solidFill>
            </a:endParaRPr>
          </a:p>
          <a:p>
            <a:pPr indent="0">
              <a:buNone/>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309684022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228600" y="4724400"/>
            <a:ext cx="8526463" cy="596900"/>
            <a:chOff x="228600" y="4724400"/>
            <a:chExt cx="8526463" cy="596900"/>
          </a:xfrm>
        </p:grpSpPr>
        <p:pic>
          <p:nvPicPr>
            <p:cNvPr id="5" name="Picture 21"/>
            <p:cNvPicPr>
              <a:picLocks noChangeAspect="1" noChangeArrowheads="1"/>
            </p:cNvPicPr>
            <p:nvPr/>
          </p:nvPicPr>
          <p:blipFill>
            <a:blip r:embed="rId2"/>
            <a:srcRect/>
            <a:stretch>
              <a:fillRect/>
            </a:stretch>
          </p:blipFill>
          <p:spPr bwMode="auto">
            <a:xfrm>
              <a:off x="228600" y="4724400"/>
              <a:ext cx="738188" cy="481013"/>
            </a:xfrm>
            <a:prstGeom prst="rect">
              <a:avLst/>
            </a:prstGeom>
            <a:noFill/>
            <a:ln w="9525">
              <a:noFill/>
              <a:miter lim="800000"/>
              <a:headEnd/>
              <a:tailEnd/>
            </a:ln>
          </p:spPr>
        </p:pic>
        <p:pic>
          <p:nvPicPr>
            <p:cNvPr id="6" name="Picture 22"/>
            <p:cNvPicPr>
              <a:picLocks noChangeAspect="1" noChangeArrowheads="1"/>
            </p:cNvPicPr>
            <p:nvPr/>
          </p:nvPicPr>
          <p:blipFill>
            <a:blip r:embed="rId2"/>
            <a:srcRect/>
            <a:stretch>
              <a:fillRect/>
            </a:stretch>
          </p:blipFill>
          <p:spPr bwMode="auto">
            <a:xfrm>
              <a:off x="936625" y="4724400"/>
              <a:ext cx="738188" cy="481013"/>
            </a:xfrm>
            <a:prstGeom prst="rect">
              <a:avLst/>
            </a:prstGeom>
            <a:noFill/>
            <a:ln w="9525">
              <a:noFill/>
              <a:miter lim="800000"/>
              <a:headEnd/>
              <a:tailEnd/>
            </a:ln>
          </p:spPr>
        </p:pic>
        <p:pic>
          <p:nvPicPr>
            <p:cNvPr id="7" name="Picture 23"/>
            <p:cNvPicPr>
              <a:picLocks noChangeAspect="1" noChangeArrowheads="1"/>
            </p:cNvPicPr>
            <p:nvPr/>
          </p:nvPicPr>
          <p:blipFill>
            <a:blip r:embed="rId2"/>
            <a:srcRect/>
            <a:stretch>
              <a:fillRect/>
            </a:stretch>
          </p:blipFill>
          <p:spPr bwMode="auto">
            <a:xfrm>
              <a:off x="1644650" y="4724400"/>
              <a:ext cx="738188" cy="481013"/>
            </a:xfrm>
            <a:prstGeom prst="rect">
              <a:avLst/>
            </a:prstGeom>
            <a:noFill/>
            <a:ln w="9525">
              <a:noFill/>
              <a:miter lim="800000"/>
              <a:headEnd/>
              <a:tailEnd/>
            </a:ln>
          </p:spPr>
        </p:pic>
        <p:pic>
          <p:nvPicPr>
            <p:cNvPr id="8" name="Picture 24"/>
            <p:cNvPicPr>
              <a:picLocks noChangeAspect="1" noChangeArrowheads="1"/>
            </p:cNvPicPr>
            <p:nvPr/>
          </p:nvPicPr>
          <p:blipFill>
            <a:blip r:embed="rId2"/>
            <a:srcRect/>
            <a:stretch>
              <a:fillRect/>
            </a:stretch>
          </p:blipFill>
          <p:spPr bwMode="auto">
            <a:xfrm>
              <a:off x="2352675" y="4724400"/>
              <a:ext cx="738188" cy="481013"/>
            </a:xfrm>
            <a:prstGeom prst="rect">
              <a:avLst/>
            </a:prstGeom>
            <a:noFill/>
            <a:ln w="9525">
              <a:noFill/>
              <a:miter lim="800000"/>
              <a:headEnd/>
              <a:tailEnd/>
            </a:ln>
          </p:spPr>
        </p:pic>
        <p:pic>
          <p:nvPicPr>
            <p:cNvPr id="9" name="Picture 25"/>
            <p:cNvPicPr>
              <a:picLocks noChangeAspect="1" noChangeArrowheads="1"/>
            </p:cNvPicPr>
            <p:nvPr/>
          </p:nvPicPr>
          <p:blipFill>
            <a:blip r:embed="rId2"/>
            <a:srcRect/>
            <a:stretch>
              <a:fillRect/>
            </a:stretch>
          </p:blipFill>
          <p:spPr bwMode="auto">
            <a:xfrm>
              <a:off x="3071813" y="4724400"/>
              <a:ext cx="738187" cy="481013"/>
            </a:xfrm>
            <a:prstGeom prst="rect">
              <a:avLst/>
            </a:prstGeom>
            <a:noFill/>
            <a:ln w="9525">
              <a:noFill/>
              <a:miter lim="800000"/>
              <a:headEnd/>
              <a:tailEnd/>
            </a:ln>
          </p:spPr>
        </p:pic>
        <p:pic>
          <p:nvPicPr>
            <p:cNvPr id="10" name="Picture 26"/>
            <p:cNvPicPr>
              <a:picLocks noChangeAspect="1" noChangeArrowheads="1"/>
            </p:cNvPicPr>
            <p:nvPr/>
          </p:nvPicPr>
          <p:blipFill>
            <a:blip r:embed="rId2"/>
            <a:srcRect/>
            <a:stretch>
              <a:fillRect/>
            </a:stretch>
          </p:blipFill>
          <p:spPr bwMode="auto">
            <a:xfrm>
              <a:off x="3779838" y="4724400"/>
              <a:ext cx="738187" cy="481013"/>
            </a:xfrm>
            <a:prstGeom prst="rect">
              <a:avLst/>
            </a:prstGeom>
            <a:noFill/>
            <a:ln w="9525">
              <a:noFill/>
              <a:miter lim="800000"/>
              <a:headEnd/>
              <a:tailEnd/>
            </a:ln>
          </p:spPr>
        </p:pic>
        <p:pic>
          <p:nvPicPr>
            <p:cNvPr id="11" name="Picture 27"/>
            <p:cNvPicPr>
              <a:picLocks noChangeAspect="1" noChangeArrowheads="1"/>
            </p:cNvPicPr>
            <p:nvPr/>
          </p:nvPicPr>
          <p:blipFill>
            <a:blip r:embed="rId2"/>
            <a:srcRect/>
            <a:stretch>
              <a:fillRect/>
            </a:stretch>
          </p:blipFill>
          <p:spPr bwMode="auto">
            <a:xfrm>
              <a:off x="4487863" y="4724400"/>
              <a:ext cx="738187" cy="481013"/>
            </a:xfrm>
            <a:prstGeom prst="rect">
              <a:avLst/>
            </a:prstGeom>
            <a:noFill/>
            <a:ln w="9525">
              <a:noFill/>
              <a:miter lim="800000"/>
              <a:headEnd/>
              <a:tailEnd/>
            </a:ln>
          </p:spPr>
        </p:pic>
        <p:pic>
          <p:nvPicPr>
            <p:cNvPr id="12" name="Picture 28"/>
            <p:cNvPicPr>
              <a:picLocks noChangeAspect="1" noChangeArrowheads="1"/>
            </p:cNvPicPr>
            <p:nvPr/>
          </p:nvPicPr>
          <p:blipFill>
            <a:blip r:embed="rId2"/>
            <a:srcRect/>
            <a:stretch>
              <a:fillRect/>
            </a:stretch>
          </p:blipFill>
          <p:spPr bwMode="auto">
            <a:xfrm>
              <a:off x="5207000" y="4724400"/>
              <a:ext cx="738188" cy="481013"/>
            </a:xfrm>
            <a:prstGeom prst="rect">
              <a:avLst/>
            </a:prstGeom>
            <a:noFill/>
            <a:ln w="9525">
              <a:noFill/>
              <a:miter lim="800000"/>
              <a:headEnd/>
              <a:tailEnd/>
            </a:ln>
          </p:spPr>
        </p:pic>
        <p:pic>
          <p:nvPicPr>
            <p:cNvPr id="13" name="Picture 29"/>
            <p:cNvPicPr>
              <a:picLocks noChangeAspect="1" noChangeArrowheads="1"/>
            </p:cNvPicPr>
            <p:nvPr/>
          </p:nvPicPr>
          <p:blipFill>
            <a:blip r:embed="rId2"/>
            <a:srcRect/>
            <a:stretch>
              <a:fillRect/>
            </a:stretch>
          </p:blipFill>
          <p:spPr bwMode="auto">
            <a:xfrm>
              <a:off x="5915025" y="4724400"/>
              <a:ext cx="738188" cy="481013"/>
            </a:xfrm>
            <a:prstGeom prst="rect">
              <a:avLst/>
            </a:prstGeom>
            <a:noFill/>
            <a:ln w="9525">
              <a:noFill/>
              <a:miter lim="800000"/>
              <a:headEnd/>
              <a:tailEnd/>
            </a:ln>
          </p:spPr>
        </p:pic>
        <p:pic>
          <p:nvPicPr>
            <p:cNvPr id="14" name="Picture 30"/>
            <p:cNvPicPr>
              <a:picLocks noChangeAspect="1" noChangeArrowheads="1"/>
            </p:cNvPicPr>
            <p:nvPr/>
          </p:nvPicPr>
          <p:blipFill>
            <a:blip r:embed="rId2"/>
            <a:srcRect/>
            <a:stretch>
              <a:fillRect/>
            </a:stretch>
          </p:blipFill>
          <p:spPr bwMode="auto">
            <a:xfrm>
              <a:off x="6623050" y="4724400"/>
              <a:ext cx="738188" cy="481013"/>
            </a:xfrm>
            <a:prstGeom prst="rect">
              <a:avLst/>
            </a:prstGeom>
            <a:noFill/>
            <a:ln w="9525">
              <a:noFill/>
              <a:miter lim="800000"/>
              <a:headEnd/>
              <a:tailEnd/>
            </a:ln>
          </p:spPr>
        </p:pic>
        <p:pic>
          <p:nvPicPr>
            <p:cNvPr id="15" name="Picture 31"/>
            <p:cNvPicPr>
              <a:picLocks noChangeAspect="1" noChangeArrowheads="1"/>
            </p:cNvPicPr>
            <p:nvPr/>
          </p:nvPicPr>
          <p:blipFill>
            <a:blip r:embed="rId2"/>
            <a:srcRect/>
            <a:stretch>
              <a:fillRect/>
            </a:stretch>
          </p:blipFill>
          <p:spPr bwMode="auto">
            <a:xfrm>
              <a:off x="7331075" y="4724400"/>
              <a:ext cx="738188" cy="481013"/>
            </a:xfrm>
            <a:prstGeom prst="rect">
              <a:avLst/>
            </a:prstGeom>
            <a:noFill/>
            <a:ln w="9525">
              <a:noFill/>
              <a:miter lim="800000"/>
              <a:headEnd/>
              <a:tailEnd/>
            </a:ln>
          </p:spPr>
        </p:pic>
        <p:pic>
          <p:nvPicPr>
            <p:cNvPr id="16" name="Picture 32"/>
            <p:cNvPicPr>
              <a:picLocks noChangeAspect="1" noChangeArrowheads="1"/>
            </p:cNvPicPr>
            <p:nvPr/>
          </p:nvPicPr>
          <p:blipFill>
            <a:blip r:embed="rId3"/>
            <a:srcRect/>
            <a:stretch>
              <a:fillRect/>
            </a:stretch>
          </p:blipFill>
          <p:spPr bwMode="auto">
            <a:xfrm>
              <a:off x="8016875" y="4724400"/>
              <a:ext cx="738188" cy="596900"/>
            </a:xfrm>
            <a:prstGeom prst="rect">
              <a:avLst/>
            </a:prstGeom>
            <a:noFill/>
            <a:ln w="9525">
              <a:noFill/>
              <a:miter lim="800000"/>
              <a:headEnd/>
              <a:tailEnd/>
            </a:ln>
          </p:spPr>
        </p:pic>
      </p:grpSp>
    </p:spTree>
    <p:extLst>
      <p:ext uri="{BB962C8B-B14F-4D97-AF65-F5344CB8AC3E}">
        <p14:creationId xmlns:p14="http://schemas.microsoft.com/office/powerpoint/2010/main" val="139296547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443" y="1171373"/>
            <a:ext cx="6024082" cy="4518062"/>
          </a:xfrm>
          <a:prstGeom prst="roundRect">
            <a:avLst/>
          </a:prstGeom>
          <a:effectLst>
            <a:outerShdw dir="18900000" sx="9000" sy="9000" kx="2700000" rotWithShape="0">
              <a:srgbClr val="000000">
                <a:alpha val="18000"/>
              </a:srgbClr>
            </a:outerShdw>
          </a:effectLst>
        </p:spPr>
      </p:pic>
    </p:spTree>
    <p:extLst>
      <p:ext uri="{BB962C8B-B14F-4D97-AF65-F5344CB8AC3E}">
        <p14:creationId xmlns:p14="http://schemas.microsoft.com/office/powerpoint/2010/main" val="103383039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809" t="2920" r="4243" b="2902"/>
          <a:stretch/>
        </p:blipFill>
        <p:spPr>
          <a:xfrm>
            <a:off x="3113854" y="1177433"/>
            <a:ext cx="2921001" cy="4441995"/>
          </a:xfrm>
          <a:prstGeom prst="roundRect">
            <a:avLst>
              <a:gd name="adj" fmla="val 14230"/>
            </a:avLst>
          </a:prstGeom>
          <a:solidFill>
            <a:srgbClr val="FFFFFF">
              <a:shade val="85000"/>
            </a:srgbClr>
          </a:solidFill>
          <a:ln>
            <a:solidFill>
              <a:srgbClr val="1D86CD"/>
            </a:solidFill>
          </a:ln>
          <a:effectLst>
            <a:softEdge rad="114300"/>
          </a:effectLst>
        </p:spPr>
      </p:pic>
      <p:pic>
        <p:nvPicPr>
          <p:cNvPr id="2" name="Picture 1" descr="Brooklyn Tabernacle - Pastor Russell preaching - 190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3265" y="1177433"/>
            <a:ext cx="5942406" cy="4572352"/>
          </a:xfrm>
          <a:prstGeom prst="roundRect">
            <a:avLst>
              <a:gd name="adj" fmla="val 14230"/>
            </a:avLst>
          </a:prstGeom>
          <a:solidFill>
            <a:srgbClr val="FFFFFF">
              <a:shade val="85000"/>
            </a:srgbClr>
          </a:solidFill>
          <a:ln>
            <a:solidFill>
              <a:srgbClr val="1D86CD"/>
            </a:solidFill>
          </a:ln>
          <a:effectLst>
            <a:softEdge rad="114300"/>
          </a:effectLst>
        </p:spPr>
      </p:pic>
    </p:spTree>
    <p:extLst>
      <p:ext uri="{BB962C8B-B14F-4D97-AF65-F5344CB8AC3E}">
        <p14:creationId xmlns:p14="http://schemas.microsoft.com/office/powerpoint/2010/main" val="37769905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403" y="1140024"/>
            <a:ext cx="7027948" cy="4416575"/>
          </a:xfrm>
        </p:spPr>
        <p:txBody>
          <a:bodyPr>
            <a:normAutofit/>
          </a:bodyPr>
          <a:lstStyle/>
          <a:p>
            <a:pPr marL="68580" indent="-342900">
              <a:buFont typeface="+mj-lt"/>
              <a:buAutoNum type="arabicPeriod"/>
            </a:pPr>
            <a:endParaRPr lang="en-US" dirty="0" smtClean="0">
              <a:solidFill>
                <a:schemeClr val="accent4">
                  <a:lumMod val="60000"/>
                  <a:lumOff val="40000"/>
                </a:schemeClr>
              </a:solidFill>
            </a:endParaRPr>
          </a:p>
          <a:p>
            <a:pPr marL="68580" indent="-342900">
              <a:buFont typeface="+mj-lt"/>
              <a:buAutoNum type="arabicPeriod"/>
            </a:pPr>
            <a:endParaRPr lang="en-US" dirty="0">
              <a:solidFill>
                <a:schemeClr val="accent4">
                  <a:lumMod val="60000"/>
                  <a:lumOff val="40000"/>
                </a:schemeClr>
              </a:solidFill>
            </a:endParaRPr>
          </a:p>
          <a:p>
            <a:pPr marL="342900" indent="-342900">
              <a:buFont typeface="+mj-lt"/>
              <a:buAutoNum type="arabicPeriod"/>
            </a:pPr>
            <a:r>
              <a:rPr lang="en-US" dirty="0" smtClean="0">
                <a:solidFill>
                  <a:schemeClr val="accent4">
                    <a:lumMod val="60000"/>
                    <a:lumOff val="40000"/>
                  </a:schemeClr>
                </a:solidFill>
              </a:rPr>
              <a:t>Who was Charles </a:t>
            </a:r>
            <a:r>
              <a:rPr lang="en-US" dirty="0" err="1" smtClean="0">
                <a:solidFill>
                  <a:schemeClr val="accent4">
                    <a:lumMod val="60000"/>
                    <a:lumOff val="40000"/>
                  </a:schemeClr>
                </a:solidFill>
              </a:rPr>
              <a:t>Taze</a:t>
            </a:r>
            <a:r>
              <a:rPr lang="en-US" dirty="0" smtClean="0">
                <a:solidFill>
                  <a:schemeClr val="accent4">
                    <a:lumMod val="60000"/>
                    <a:lumOff val="40000"/>
                  </a:schemeClr>
                </a:solidFill>
              </a:rPr>
              <a:t> Russell?</a:t>
            </a:r>
          </a:p>
          <a:p>
            <a:pPr marL="342900" indent="-342900">
              <a:buFont typeface="+mj-lt"/>
              <a:buAutoNum type="arabicPeriod"/>
            </a:pPr>
            <a:r>
              <a:rPr lang="en-US" dirty="0" smtClean="0">
                <a:solidFill>
                  <a:schemeClr val="accent4">
                    <a:lumMod val="60000"/>
                    <a:lumOff val="40000"/>
                  </a:schemeClr>
                </a:solidFill>
              </a:rPr>
              <a:t>Where did he come from?</a:t>
            </a:r>
          </a:p>
          <a:p>
            <a:pPr marL="342900" indent="-342900">
              <a:buFont typeface="+mj-lt"/>
              <a:buAutoNum type="arabicPeriod"/>
            </a:pPr>
            <a:r>
              <a:rPr lang="en-US" dirty="0" smtClean="0">
                <a:solidFill>
                  <a:schemeClr val="accent4">
                    <a:lumMod val="60000"/>
                    <a:lumOff val="40000"/>
                  </a:schemeClr>
                </a:solidFill>
              </a:rPr>
              <a:t>He was raised a Presbyterian; so how did he find the truth? </a:t>
            </a:r>
          </a:p>
          <a:p>
            <a:pPr marL="342900" indent="-342900">
              <a:buFont typeface="+mj-lt"/>
              <a:buAutoNum type="arabicPeriod"/>
            </a:pPr>
            <a:r>
              <a:rPr lang="en-US" dirty="0" smtClean="0">
                <a:solidFill>
                  <a:schemeClr val="accent4">
                    <a:lumMod val="60000"/>
                    <a:lumOff val="40000"/>
                  </a:schemeClr>
                </a:solidFill>
              </a:rPr>
              <a:t>How the Truth movement grow so large? </a:t>
            </a:r>
          </a:p>
          <a:p>
            <a:pPr marL="342900" indent="-342900">
              <a:buFont typeface="+mj-lt"/>
              <a:buAutoNum type="arabicPeriod"/>
            </a:pPr>
            <a:r>
              <a:rPr lang="en-US" dirty="0" smtClean="0">
                <a:solidFill>
                  <a:schemeClr val="accent4">
                    <a:lumMod val="60000"/>
                    <a:lumOff val="40000"/>
                  </a:schemeClr>
                </a:solidFill>
              </a:rPr>
              <a:t>Who were some of his enemies?</a:t>
            </a:r>
          </a:p>
          <a:p>
            <a:pPr indent="0">
              <a:buNone/>
            </a:pPr>
            <a:endParaRPr lang="en-US" dirty="0">
              <a:solidFill>
                <a:schemeClr val="accent4">
                  <a:lumMod val="60000"/>
                  <a:lumOff val="40000"/>
                </a:schemeClr>
              </a:solidFill>
            </a:endParaRPr>
          </a:p>
          <a:p>
            <a:endParaRPr lang="en-US" dirty="0">
              <a:solidFill>
                <a:srgbClr val="F9D59B"/>
              </a:solidFill>
            </a:endParaRPr>
          </a:p>
          <a:p>
            <a:pPr indent="0">
              <a:buNone/>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137940433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056" y="986321"/>
            <a:ext cx="7237523" cy="604120"/>
          </a:xfrm>
        </p:spPr>
        <p:txBody>
          <a:bodyPr>
            <a:noAutofit/>
          </a:bodyPr>
          <a:lstStyle/>
          <a:p>
            <a:r>
              <a:rPr lang="en-US" sz="3200" dirty="0" smtClean="0">
                <a:solidFill>
                  <a:srgbClr val="F6C16A"/>
                </a:solidFill>
              </a:rPr>
              <a:t>1855 - THOMAS AND CHARLES</a:t>
            </a:r>
            <a:endParaRPr lang="en-US" sz="3200" dirty="0">
              <a:solidFill>
                <a:srgbClr val="F6C16A"/>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065" r="3447" b="2578"/>
          <a:stretch/>
        </p:blipFill>
        <p:spPr>
          <a:xfrm>
            <a:off x="2907089" y="1677750"/>
            <a:ext cx="3348302" cy="4249255"/>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151066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57111"/>
            <a:ext cx="6400800" cy="1245827"/>
          </a:xfrm>
        </p:spPr>
        <p:txBody>
          <a:bodyPr>
            <a:noAutofit/>
          </a:bodyPr>
          <a:lstStyle/>
          <a:p>
            <a:pPr marL="285750" indent="-285750" algn="l">
              <a:buFont typeface="Arial"/>
              <a:buChar char="•"/>
            </a:pPr>
            <a:r>
              <a:rPr lang="en-US" sz="1150" dirty="0" smtClean="0">
                <a:solidFill>
                  <a:schemeClr val="accent4">
                    <a:lumMod val="40000"/>
                    <a:lumOff val="60000"/>
                  </a:schemeClr>
                </a:solidFill>
              </a:rPr>
              <a:t>In 1887, Benjamin Wilson, a contemporary of Bro. Russell and the author of the Emphatic </a:t>
            </a:r>
            <a:r>
              <a:rPr lang="en-US" sz="1150" dirty="0" err="1" smtClean="0">
                <a:solidFill>
                  <a:schemeClr val="accent4">
                    <a:lumMod val="40000"/>
                    <a:lumOff val="60000"/>
                  </a:schemeClr>
                </a:solidFill>
              </a:rPr>
              <a:t>Diaglott</a:t>
            </a:r>
            <a:r>
              <a:rPr lang="en-US" sz="1150" dirty="0" smtClean="0">
                <a:solidFill>
                  <a:schemeClr val="accent4">
                    <a:lumMod val="40000"/>
                    <a:lumOff val="60000"/>
                  </a:schemeClr>
                </a:solidFill>
              </a:rPr>
              <a:t>, publishes a review of </a:t>
            </a:r>
            <a:r>
              <a:rPr lang="en-US" sz="1150" i="1" dirty="0" smtClean="0">
                <a:solidFill>
                  <a:schemeClr val="accent4">
                    <a:lumMod val="40000"/>
                    <a:lumOff val="60000"/>
                  </a:schemeClr>
                </a:solidFill>
              </a:rPr>
              <a:t>the plan of the ages.  </a:t>
            </a:r>
            <a:r>
              <a:rPr lang="en-US" sz="1150" dirty="0" smtClean="0">
                <a:solidFill>
                  <a:schemeClr val="accent4">
                    <a:lumMod val="40000"/>
                    <a:lumOff val="60000"/>
                  </a:schemeClr>
                </a:solidFill>
              </a:rPr>
              <a:t>He writes, “this book which contains in it a great deal of good and advanced thought calculated to interest the reader, while it has in it some things we think hardly correct,  but we say buy the book and read it.”</a:t>
            </a:r>
            <a:endParaRPr lang="en-US" sz="1150" dirty="0">
              <a:solidFill>
                <a:schemeClr val="accent4">
                  <a:lumMod val="40000"/>
                  <a:lumOff val="60000"/>
                </a:schemeClr>
              </a:solidFill>
            </a:endParaRPr>
          </a:p>
        </p:txBody>
      </p:sp>
      <p:sp>
        <p:nvSpPr>
          <p:cNvPr id="8" name="Title 1"/>
          <p:cNvSpPr txBox="1">
            <a:spLocks/>
          </p:cNvSpPr>
          <p:nvPr/>
        </p:nvSpPr>
        <p:spPr>
          <a:xfrm>
            <a:off x="1371600" y="3451412"/>
            <a:ext cx="6400800" cy="125428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400" dirty="0">
              <a:solidFill>
                <a:schemeClr val="accent4">
                  <a:lumMod val="40000"/>
                  <a:lumOff val="60000"/>
                </a:schemeClr>
              </a:solidFill>
            </a:endParaRPr>
          </a:p>
        </p:txBody>
      </p:sp>
      <p:pic>
        <p:nvPicPr>
          <p:cNvPr id="3" name="Picture 2" descr="The_Emphatic_Diaglot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177" y="2323177"/>
            <a:ext cx="2472267" cy="3375595"/>
          </a:xfrm>
          <a:prstGeom prst="roundRect">
            <a:avLst/>
          </a:prstGeom>
        </p:spPr>
      </p:pic>
    </p:spTree>
    <p:extLst>
      <p:ext uri="{BB962C8B-B14F-4D97-AF65-F5344CB8AC3E}">
        <p14:creationId xmlns:p14="http://schemas.microsoft.com/office/powerpoint/2010/main" val="411033137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3451412"/>
            <a:ext cx="6400800" cy="125428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400" dirty="0">
              <a:solidFill>
                <a:schemeClr val="accent4">
                  <a:lumMod val="40000"/>
                  <a:lumOff val="60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41" t="2514" b="4524"/>
          <a:stretch/>
        </p:blipFill>
        <p:spPr>
          <a:xfrm>
            <a:off x="2850443" y="1066634"/>
            <a:ext cx="3445531" cy="4620143"/>
          </a:xfrm>
          <a:prstGeom prst="round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8589" y="2298275"/>
            <a:ext cx="5292882" cy="3793232"/>
          </a:xfrm>
          <a:prstGeom prst="round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383" t="2610" r="1822" b="2665"/>
          <a:stretch/>
        </p:blipFill>
        <p:spPr>
          <a:xfrm>
            <a:off x="830472" y="2063077"/>
            <a:ext cx="5785557" cy="4219222"/>
          </a:xfrm>
          <a:prstGeom prst="roundRect">
            <a:avLst/>
          </a:prstGeom>
        </p:spPr>
      </p:pic>
    </p:spTree>
    <p:extLst>
      <p:ext uri="{BB962C8B-B14F-4D97-AF65-F5344CB8AC3E}">
        <p14:creationId xmlns:p14="http://schemas.microsoft.com/office/powerpoint/2010/main" val="152951197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xit" presetSubtype="0" fill="hold" nodeType="afterEffect">
                                  <p:stCondLst>
                                    <p:cond delay="0"/>
                                  </p:stCondLst>
                                  <p:childTnLst>
                                    <p:set>
                                      <p:cBhvr>
                                        <p:cTn id="11" dur="1" fill="hold">
                                          <p:stCondLst>
                                            <p:cond delay="9"/>
                                          </p:stCondLst>
                                        </p:cTn>
                                        <p:tgtEl>
                                          <p:spTgt spid="6"/>
                                        </p:tgtEl>
                                        <p:attrNameLst>
                                          <p:attrName>style.visibility</p:attrName>
                                        </p:attrNameLst>
                                      </p:cBhvr>
                                      <p:to>
                                        <p:strVal val="hidden"/>
                                      </p:to>
                                    </p:set>
                                  </p:childTnLst>
                                </p:cTn>
                              </p:par>
                            </p:childTnLst>
                          </p:cTn>
                        </p:par>
                        <p:par>
                          <p:cTn id="12" fill="hold">
                            <p:stCondLst>
                              <p:cond delay="101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610" fill="hold"/>
                                        <p:tgtEl>
                                          <p:spTgt spid="7"/>
                                        </p:tgtEl>
                                        <p:attrNameLst>
                                          <p:attrName>ppt_x</p:attrName>
                                        </p:attrNameLst>
                                      </p:cBhvr>
                                      <p:tavLst>
                                        <p:tav tm="0">
                                          <p:val>
                                            <p:strVal val="#ppt_x"/>
                                          </p:val>
                                        </p:tav>
                                        <p:tav tm="100000">
                                          <p:val>
                                            <p:strVal val="#ppt_x"/>
                                          </p:val>
                                        </p:tav>
                                      </p:tavLst>
                                    </p:anim>
                                    <p:anim calcmode="lin" valueType="num">
                                      <p:cBhvr additive="base">
                                        <p:cTn id="16" dur="16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6 - 1913 - July 13-20 - Springfield, MA Conv - part of group photo.jpg"/>
          <p:cNvPicPr>
            <a:picLocks noChangeAspect="1"/>
          </p:cNvPicPr>
          <p:nvPr/>
        </p:nvPicPr>
        <p:blipFill rotWithShape="1">
          <a:blip r:embed="rId2">
            <a:extLst>
              <a:ext uri="{28A0092B-C50C-407E-A947-70E740481C1C}">
                <a14:useLocalDpi xmlns:a14="http://schemas.microsoft.com/office/drawing/2010/main" val="0"/>
              </a:ext>
            </a:extLst>
          </a:blip>
          <a:srcRect l="1076" t="3701" r="2435" b="13009"/>
          <a:stretch/>
        </p:blipFill>
        <p:spPr>
          <a:xfrm>
            <a:off x="1196067" y="1059358"/>
            <a:ext cx="6744251" cy="4786658"/>
          </a:xfrm>
          <a:prstGeom prst="rect">
            <a:avLst/>
          </a:prstGeom>
        </p:spPr>
      </p:pic>
      <p:pic>
        <p:nvPicPr>
          <p:cNvPr id="4" name="Picture 3" descr="CHANGE IN ADM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310" y="1133332"/>
            <a:ext cx="6140093" cy="4605070"/>
          </a:xfrm>
          <a:prstGeom prst="rect">
            <a:avLst/>
          </a:prstGeom>
        </p:spPr>
      </p:pic>
    </p:spTree>
    <p:extLst>
      <p:ext uri="{BB962C8B-B14F-4D97-AF65-F5344CB8AC3E}">
        <p14:creationId xmlns:p14="http://schemas.microsoft.com/office/powerpoint/2010/main" val="290365830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6308" y="998649"/>
            <a:ext cx="8996042" cy="1052291"/>
          </a:xfrm>
        </p:spPr>
        <p:txBody>
          <a:bodyPr>
            <a:noAutofit/>
          </a:bodyPr>
          <a:lstStyle/>
          <a:p>
            <a:r>
              <a:rPr lang="en-US" sz="3200" dirty="0" smtClean="0">
                <a:solidFill>
                  <a:srgbClr val="F6C16A"/>
                </a:solidFill>
              </a:rPr>
              <a:t>The Bible house in </a:t>
            </a:r>
            <a:br>
              <a:rPr lang="en-US" sz="3200" dirty="0" smtClean="0">
                <a:solidFill>
                  <a:srgbClr val="F6C16A"/>
                </a:solidFill>
              </a:rPr>
            </a:br>
            <a:r>
              <a:rPr lang="en-US" sz="3200" dirty="0" smtClean="0">
                <a:solidFill>
                  <a:srgbClr val="F6C16A"/>
                </a:solidFill>
              </a:rPr>
              <a:t>Pittsburgh pa </a:t>
            </a:r>
            <a:endParaRPr lang="en-US" sz="3200" dirty="0">
              <a:solidFill>
                <a:srgbClr val="F6C16A"/>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549" t="2665" r="3608" b="3100"/>
          <a:stretch/>
        </p:blipFill>
        <p:spPr>
          <a:xfrm>
            <a:off x="3251037" y="2017597"/>
            <a:ext cx="2554111" cy="3668889"/>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Tree>
    <p:extLst>
      <p:ext uri="{BB962C8B-B14F-4D97-AF65-F5344CB8AC3E}">
        <p14:creationId xmlns:p14="http://schemas.microsoft.com/office/powerpoint/2010/main" val="3027781078"/>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18" y="912344"/>
            <a:ext cx="8951348" cy="634743"/>
          </a:xfrm>
        </p:spPr>
        <p:txBody>
          <a:bodyPr>
            <a:noAutofit/>
          </a:bodyPr>
          <a:lstStyle/>
          <a:p>
            <a:r>
              <a:rPr lang="en-US" sz="3200" dirty="0" smtClean="0">
                <a:solidFill>
                  <a:srgbClr val="F6C16A"/>
                </a:solidFill>
              </a:rPr>
              <a:t>The Brooklyn tabernacle</a:t>
            </a:r>
            <a:endParaRPr lang="en-US" sz="3200" dirty="0">
              <a:solidFill>
                <a:srgbClr val="F6C16A"/>
              </a:solidFill>
            </a:endParaRPr>
          </a:p>
        </p:txBody>
      </p:sp>
      <p:pic>
        <p:nvPicPr>
          <p:cNvPr id="6"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3809" t="2920" r="4243" b="2902"/>
          <a:stretch/>
        </p:blipFill>
        <p:spPr>
          <a:xfrm>
            <a:off x="3241319" y="1547569"/>
            <a:ext cx="2727681" cy="4148011"/>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Tree>
    <p:extLst>
      <p:ext uri="{BB962C8B-B14F-4D97-AF65-F5344CB8AC3E}">
        <p14:creationId xmlns:p14="http://schemas.microsoft.com/office/powerpoint/2010/main" val="1664135773"/>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2475" r="5882" b="2412"/>
          <a:stretch/>
        </p:blipFill>
        <p:spPr>
          <a:xfrm>
            <a:off x="3307479" y="1520790"/>
            <a:ext cx="2413001" cy="4162423"/>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3" name="Title 1"/>
          <p:cNvSpPr txBox="1">
            <a:spLocks/>
          </p:cNvSpPr>
          <p:nvPr/>
        </p:nvSpPr>
        <p:spPr>
          <a:xfrm>
            <a:off x="1313512" y="1047964"/>
            <a:ext cx="6400800" cy="51843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rgbClr val="F6C16A"/>
                </a:solidFill>
              </a:rPr>
              <a:t>The London tabernacle</a:t>
            </a:r>
            <a:endParaRPr lang="en-US" sz="3200" dirty="0">
              <a:solidFill>
                <a:srgbClr val="F6C16A"/>
              </a:solidFill>
            </a:endParaRPr>
          </a:p>
        </p:txBody>
      </p:sp>
    </p:spTree>
    <p:extLst>
      <p:ext uri="{BB962C8B-B14F-4D97-AF65-F5344CB8AC3E}">
        <p14:creationId xmlns:p14="http://schemas.microsoft.com/office/powerpoint/2010/main" val="231644943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6371" t="3065" r="4352" b="3971"/>
          <a:stretch/>
        </p:blipFill>
        <p:spPr>
          <a:xfrm>
            <a:off x="5650860" y="1270002"/>
            <a:ext cx="1866205" cy="4572000"/>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16" t="2776" r="43968" b="2585"/>
          <a:stretch/>
        </p:blipFill>
        <p:spPr>
          <a:xfrm>
            <a:off x="1371600" y="1270002"/>
            <a:ext cx="1862057" cy="4572000"/>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ctrTitle"/>
          </p:nvPr>
        </p:nvSpPr>
        <p:spPr>
          <a:xfrm>
            <a:off x="1370013" y="1282447"/>
            <a:ext cx="6400800" cy="1510124"/>
          </a:xfrm>
        </p:spPr>
        <p:txBody>
          <a:bodyPr>
            <a:noAutofit/>
          </a:bodyPr>
          <a:lstStyle/>
          <a:p>
            <a:r>
              <a:rPr lang="en-US" sz="3200" dirty="0" smtClean="0">
                <a:solidFill>
                  <a:srgbClr val="F6C16A"/>
                </a:solidFill>
              </a:rPr>
              <a:t>Thomas &amp; </a:t>
            </a:r>
            <a:br>
              <a:rPr lang="en-US" sz="3200" dirty="0" smtClean="0">
                <a:solidFill>
                  <a:srgbClr val="F6C16A"/>
                </a:solidFill>
              </a:rPr>
            </a:br>
            <a:r>
              <a:rPr lang="en-US" sz="3200" dirty="0" smtClean="0">
                <a:solidFill>
                  <a:srgbClr val="F6C16A"/>
                </a:solidFill>
              </a:rPr>
              <a:t>CHARLES</a:t>
            </a:r>
            <a:br>
              <a:rPr lang="en-US" sz="3200" dirty="0" smtClean="0">
                <a:solidFill>
                  <a:srgbClr val="F6C16A"/>
                </a:solidFill>
              </a:rPr>
            </a:br>
            <a:r>
              <a:rPr lang="en-US" sz="3200" dirty="0" err="1" smtClean="0">
                <a:solidFill>
                  <a:srgbClr val="F6C16A"/>
                </a:solidFill>
              </a:rPr>
              <a:t>russell</a:t>
            </a:r>
            <a:endParaRPr lang="en-US" sz="3200" dirty="0">
              <a:solidFill>
                <a:srgbClr val="F6C16A"/>
              </a:solidFill>
            </a:endParaRPr>
          </a:p>
        </p:txBody>
      </p:sp>
    </p:spTree>
    <p:extLst>
      <p:ext uri="{BB962C8B-B14F-4D97-AF65-F5344CB8AC3E}">
        <p14:creationId xmlns:p14="http://schemas.microsoft.com/office/powerpoint/2010/main" val="122213131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90" y="986319"/>
            <a:ext cx="9144000" cy="973991"/>
          </a:xfrm>
        </p:spPr>
        <p:txBody>
          <a:bodyPr>
            <a:noAutofit/>
          </a:bodyPr>
          <a:lstStyle/>
          <a:p>
            <a:r>
              <a:rPr lang="en-US" sz="3200" dirty="0" smtClean="0">
                <a:solidFill>
                  <a:schemeClr val="accent4">
                    <a:lumMod val="60000"/>
                    <a:lumOff val="40000"/>
                  </a:schemeClr>
                </a:solidFill>
              </a:rPr>
              <a:t>Joseph, </a:t>
            </a:r>
            <a:r>
              <a:rPr lang="en-US" sz="3200" dirty="0" err="1" smtClean="0">
                <a:solidFill>
                  <a:schemeClr val="accent4">
                    <a:lumMod val="60000"/>
                    <a:lumOff val="40000"/>
                  </a:schemeClr>
                </a:solidFill>
              </a:rPr>
              <a:t>charles</a:t>
            </a:r>
            <a:r>
              <a:rPr lang="en-US" sz="3200" dirty="0" smtClean="0">
                <a:solidFill>
                  <a:schemeClr val="accent4">
                    <a:lumMod val="60000"/>
                    <a:lumOff val="40000"/>
                  </a:schemeClr>
                </a:solidFill>
              </a:rPr>
              <a:t> &amp; </a:t>
            </a:r>
            <a:r>
              <a:rPr lang="en-US" sz="3200" dirty="0" err="1" smtClean="0">
                <a:solidFill>
                  <a:schemeClr val="accent4">
                    <a:lumMod val="60000"/>
                    <a:lumOff val="40000"/>
                  </a:schemeClr>
                </a:solidFill>
              </a:rPr>
              <a:t>eliza</a:t>
            </a:r>
            <a:r>
              <a:rPr lang="en-US" sz="3200" dirty="0" smtClean="0">
                <a:solidFill>
                  <a:schemeClr val="accent4">
                    <a:lumMod val="60000"/>
                    <a:lumOff val="40000"/>
                  </a:schemeClr>
                </a:solidFill>
              </a:rPr>
              <a:t/>
            </a:r>
            <a:br>
              <a:rPr lang="en-US" sz="3200" dirty="0" smtClean="0">
                <a:solidFill>
                  <a:schemeClr val="accent4">
                    <a:lumMod val="60000"/>
                    <a:lumOff val="40000"/>
                  </a:schemeClr>
                </a:solidFill>
              </a:rPr>
            </a:br>
            <a:r>
              <a:rPr lang="en-US" sz="3200" dirty="0" err="1" smtClean="0">
                <a:solidFill>
                  <a:schemeClr val="accent4">
                    <a:lumMod val="60000"/>
                    <a:lumOff val="40000"/>
                  </a:schemeClr>
                </a:solidFill>
              </a:rPr>
              <a:t>russell</a:t>
            </a:r>
            <a:endParaRPr lang="en-US" sz="3200" dirty="0">
              <a:solidFill>
                <a:schemeClr val="accent4">
                  <a:lumMod val="60000"/>
                  <a:lumOff val="40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6371" t="3065" r="4352" b="3971"/>
          <a:stretch/>
        </p:blipFill>
        <p:spPr>
          <a:xfrm>
            <a:off x="3723448" y="2095927"/>
            <a:ext cx="1708866" cy="3775574"/>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Ann E. Russe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332" y="1763044"/>
            <a:ext cx="2688262" cy="3775573"/>
          </a:xfrm>
          <a:prstGeom prst="ellipse">
            <a:avLst/>
          </a:prstGeom>
          <a:ln>
            <a:noFill/>
          </a:ln>
          <a:effectLst>
            <a:outerShdw blurRad="76200" dir="18900000" sy="23000" kx="-1200000" algn="bl" rotWithShape="0">
              <a:prstClr val="black">
                <a:alpha val="20000"/>
              </a:prst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35" y="1763044"/>
            <a:ext cx="2670225" cy="3747287"/>
          </a:xfrm>
          <a:prstGeom prst="ellipse">
            <a:avLst/>
          </a:prstGeom>
          <a:ln>
            <a:no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74255378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5522" y="1509057"/>
            <a:ext cx="3932955" cy="4198471"/>
          </a:xfrm>
          <a:prstGeom prst="roundRect">
            <a:avLst/>
          </a:prstGeom>
        </p:spPr>
      </p:pic>
      <p:sp>
        <p:nvSpPr>
          <p:cNvPr id="7" name="TextBox 6"/>
          <p:cNvSpPr txBox="1"/>
          <p:nvPr/>
        </p:nvSpPr>
        <p:spPr>
          <a:xfrm>
            <a:off x="1309950" y="932310"/>
            <a:ext cx="6400800" cy="584776"/>
          </a:xfrm>
          <a:prstGeom prst="rect">
            <a:avLst/>
          </a:prstGeom>
          <a:noFill/>
        </p:spPr>
        <p:txBody>
          <a:bodyPr wrap="square" rtlCol="0">
            <a:spAutoFit/>
          </a:bodyPr>
          <a:lstStyle/>
          <a:p>
            <a:pPr algn="ctr"/>
            <a:r>
              <a:rPr lang="en-US" sz="3200" dirty="0" smtClean="0">
                <a:solidFill>
                  <a:srgbClr val="F6C16A"/>
                </a:solidFill>
                <a:latin typeface="+mj-lt"/>
              </a:rPr>
              <a:t>HABERDASHERY</a:t>
            </a:r>
            <a:endParaRPr lang="en-US" sz="3200" dirty="0">
              <a:solidFill>
                <a:srgbClr val="F6C16A"/>
              </a:solidFill>
              <a:latin typeface="+mj-lt"/>
            </a:endParaRPr>
          </a:p>
        </p:txBody>
      </p:sp>
    </p:spTree>
    <p:extLst>
      <p:ext uri="{BB962C8B-B14F-4D97-AF65-F5344CB8AC3E}">
        <p14:creationId xmlns:p14="http://schemas.microsoft.com/office/powerpoint/2010/main" val="391540864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themeOverride>
</file>

<file path=ppt/theme/themeOverride2.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themeOverride>
</file>

<file path=docProps/app.xml><?xml version="1.0" encoding="utf-8"?>
<Properties xmlns="http://schemas.openxmlformats.org/officeDocument/2006/extended-properties" xmlns:vt="http://schemas.openxmlformats.org/officeDocument/2006/docPropsVTypes">
  <Template/>
  <TotalTime>9872</TotalTime>
  <Words>12288</Words>
  <Application>Microsoft Macintosh PowerPoint</Application>
  <PresentationFormat>On-screen Show (4:3)</PresentationFormat>
  <Paragraphs>515</Paragraphs>
  <Slides>65</Slides>
  <Notes>58</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Couture</vt:lpstr>
      <vt:lpstr>Who Was  charles taze russell?</vt:lpstr>
      <vt:lpstr>In the beginning</vt:lpstr>
      <vt:lpstr>Joseph lytel russell arrives in the US in 1841</vt:lpstr>
      <vt:lpstr>Ann eliza birney</vt:lpstr>
      <vt:lpstr>PowerPoint Presentation</vt:lpstr>
      <vt:lpstr>1855 - THOMAS AND CHARLES</vt:lpstr>
      <vt:lpstr>Thomas &amp;  CHARLES russell</vt:lpstr>
      <vt:lpstr>Joseph, charles &amp; eliza russell</vt:lpstr>
      <vt:lpstr>PowerPoint Presentation</vt:lpstr>
      <vt:lpstr>PowerPoint Presentation</vt:lpstr>
      <vt:lpstr>Young CHARLES RUSSELL</vt:lpstr>
      <vt:lpstr>PowerPoint Presentation</vt:lpstr>
      <vt:lpstr>PowerPoint Presentation</vt:lpstr>
      <vt:lpstr>PowerPoint Presentation</vt:lpstr>
      <vt:lpstr>PowerPoint Presentation</vt:lpstr>
      <vt:lpstr>publisher of the bible examiner</vt:lpstr>
      <vt:lpstr>PowerPoint Presentation</vt:lpstr>
      <vt:lpstr>PowerPoint Presentation</vt:lpstr>
      <vt:lpstr>Young CHARLES RUSSELL</vt:lpstr>
      <vt:lpstr>     Charles Russell &amp; Nelson H. Barbour</vt:lpstr>
      <vt:lpstr>Joseph marries  emma ackley</vt:lpstr>
      <vt:lpstr>PowerPoint Presentation</vt:lpstr>
      <vt:lpstr> study groups desire to get together  …the birth of the convention</vt:lpstr>
      <vt:lpstr>Charles spends four uninterrupted hours in his study every morning (from 8:00 AM till 12:00 PM) </vt:lpstr>
      <vt:lpstr>PowerPoint Presentation</vt:lpstr>
      <vt:lpstr>PowerPoint Presentation</vt:lpstr>
      <vt:lpstr>PowerPoint Presentation</vt:lpstr>
      <vt:lpstr>     J. H. Paton severs his professional  relationship with charles</vt:lpstr>
      <vt:lpstr>In October of 1882, Charles and Maria step out on a limb and publish the journal in an edition of 400,000 copies.  They are mailed to addresses sent in by subscribers; 100,000 are mailed to American clergymen all over the U.S. and Canada.  The investment pays off and they see a drastic increase in subscriptions in the early weeks of 1883. </vt:lpstr>
      <vt:lpstr>PowerPoint Presentation</vt:lpstr>
      <vt:lpstr>In December, Charles writes a charter to incorporate the zwtbts.  On December 13, 1884, judge f.h. colier of the court of common pleas for alleghany county, pa, grants a legal charter that incorporates zwtbts.  It’s first board of directors are listed as: ctr, president; william I. mann, vice president; maria f russell, secretary and treasurer.  William c. mcmillan, j.b. adamson, and j.f. smith are also listed as members of the board.</vt:lpstr>
      <vt:lpstr>PowerPoint Presentation</vt:lpstr>
      <vt:lpstr>Who was rose</vt:lpstr>
      <vt:lpstr>PowerPoint Presentation</vt:lpstr>
      <vt:lpstr>PowerPoint Presentation</vt:lpstr>
      <vt:lpstr>CHARLES IS A FIRM BELIEVER IN LIBERTY.   BY HIS OWN WORDS, HE SHOWS A LACK OF DESIRE TO CONTROL OTHER CHRISTIANS AND OTHER ECCLESIAS.  HE IS CONVINCED THAT IT ISN’T MORE HIERARCHY THAT WILL HELP THE CHURCH, IT IS MORE LIBERTY.  WE QUOTE, “THE REAL NEED OF THE CHURCH IS STILL MORE LIBERTY – UNTIL EACH INDIVIDUAL MEMBER SHALL STAND FREE AND INDEPENDENT OF ALL HUMAN BONDS, CREEDS, CONFESSIONS, ETC.  WITH EACH INDIVIDUAL CHRISTIAN STANDING FAST IN THE LIBERTY WHEREWITH HE WAS MADE FREE BY THE LORD…”  THIS IS FROM VOL 6 PAGE 242</vt:lpstr>
      <vt:lpstr>PowerPoint Presentation</vt:lpstr>
      <vt:lpstr>PowerPoint Presentation</vt:lpstr>
      <vt:lpstr>PowerPoint Presentation</vt:lpstr>
      <vt:lpstr>PowerPoint Presentation</vt:lpstr>
      <vt:lpstr>PowerPoint Presentation</vt:lpstr>
      <vt:lpstr>PowerPoint Presentation</vt:lpstr>
      <vt:lpstr>                                                       Ezekiel 9:11:  And, behold, the man clothed with linen, which had the inkhorn by his side, reported the matter, saying, I have done as thou hast commanded me.</vt:lpstr>
      <vt:lpstr>PowerPoint Presentation</vt:lpstr>
      <vt:lpstr>PowerPoint Presentation</vt:lpstr>
      <vt:lpstr>PowerPoint Presentation</vt:lpstr>
      <vt:lpstr>PowerPoint Presentation</vt:lpstr>
      <vt:lpstr>PowerPoint Presentation</vt:lpstr>
      <vt:lpstr>PowerPoint Presentation</vt:lpstr>
      <vt:lpstr>                    4.  He set a mark upon the foreheads of the men that sigh and that cry for all the abominations that be done in the midst thereof (of the city “Babylon)…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1887, Benjamin Wilson, a contemporary of Bro. Russell and the author of the Emphatic Diaglott, publishes a review of the plan of the ages.  He writes, “this book which contains in it a great deal of good and advanced thought calculated to interest the reader, while it has in it some things we think hardly correct,  but we say buy the book and read it.”</vt:lpstr>
      <vt:lpstr>PowerPoint Presentation</vt:lpstr>
      <vt:lpstr>PowerPoint Presentation</vt:lpstr>
      <vt:lpstr>The Bible house in  Pittsburgh pa </vt:lpstr>
      <vt:lpstr>The Brooklyn tabernacle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inspirational life</dc:title>
  <dc:creator>Robert Long</dc:creator>
  <cp:lastModifiedBy>Robert Long</cp:lastModifiedBy>
  <cp:revision>440</cp:revision>
  <dcterms:created xsi:type="dcterms:W3CDTF">2011-05-11T06:14:41Z</dcterms:created>
  <dcterms:modified xsi:type="dcterms:W3CDTF">2016-03-13T08:24:10Z</dcterms:modified>
</cp:coreProperties>
</file>